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887" r:id="rId2"/>
    <p:sldId id="1045" r:id="rId3"/>
    <p:sldId id="1047" r:id="rId4"/>
    <p:sldId id="1048" r:id="rId5"/>
    <p:sldId id="1049" r:id="rId6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ke" initials="L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CCEBEB"/>
    <a:srgbClr val="EDEDED"/>
    <a:srgbClr val="009999"/>
    <a:srgbClr val="424F8A"/>
    <a:srgbClr val="FBFFFF"/>
    <a:srgbClr val="F4FEFE"/>
    <a:srgbClr val="008D86"/>
    <a:srgbClr val="515151"/>
    <a:srgbClr val="34B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7002" autoAdjust="0"/>
  </p:normalViewPr>
  <p:slideViewPr>
    <p:cSldViewPr snapToGrid="0">
      <p:cViewPr>
        <p:scale>
          <a:sx n="125" d="100"/>
          <a:sy n="125" d="100"/>
        </p:scale>
        <p:origin x="-6534" y="-300"/>
      </p:cViewPr>
      <p:guideLst>
        <p:guide orient="horz" pos="3367"/>
        <p:guide pos="2381"/>
      </p:guideLst>
    </p:cSldViewPr>
  </p:slideViewPr>
  <p:outlineViewPr>
    <p:cViewPr>
      <p:scale>
        <a:sx n="50" d="100"/>
        <a:sy n="50" d="100"/>
      </p:scale>
      <p:origin x="0" y="-1986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16974"/>
    </p:cViewPr>
  </p:sorter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73A30-3AF8-4851-ACBF-A5E924BCD3C5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E7987-A055-4CFF-928F-4EFF97EEC0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0008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254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95680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1pPr>
    <a:lvl2pPr marL="497840" algn="l" defTabSz="995680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2pPr>
    <a:lvl3pPr marL="995680" algn="l" defTabSz="995680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3pPr>
    <a:lvl4pPr marL="1493520" algn="l" defTabSz="995680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4pPr>
    <a:lvl5pPr marL="1990725" algn="l" defTabSz="995680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5pPr>
    <a:lvl6pPr marL="2488565" algn="l" defTabSz="995680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6pPr>
    <a:lvl7pPr marL="2986405" algn="l" defTabSz="995680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7pPr>
    <a:lvl8pPr marL="3484245" algn="l" defTabSz="995680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8pPr>
    <a:lvl9pPr marL="3982085" algn="l" defTabSz="995680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92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96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039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8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8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11F-DFD9-4AFD-86AF-4F6651EA4ACD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818E-8C88-44A7-A57D-C57095259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818E-8C88-44A7-A57D-C57095259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4778" y="485300"/>
            <a:ext cx="5148984" cy="467247"/>
          </a:xfrm>
        </p:spPr>
        <p:txBody>
          <a:bodyPr>
            <a:normAutofit/>
          </a:bodyPr>
          <a:lstStyle>
            <a:lvl1pPr>
              <a:defRPr sz="2025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943538" y="10327390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>
                <a:solidFill>
                  <a:schemeClr val="bg1">
                    <a:lumMod val="65000"/>
                  </a:schemeClr>
                </a:solidFill>
              </a:rPr>
              <a:t>www.quick-global.com |  </a:t>
            </a:r>
            <a:r>
              <a:rPr lang="en-US" altLang="zh-CN" sz="1000" b="1">
                <a:solidFill>
                  <a:schemeClr val="bg1">
                    <a:lumMod val="65000"/>
                  </a:schemeClr>
                </a:solidFill>
              </a:rPr>
              <a:t>400</a:t>
            </a:r>
            <a:r>
              <a:rPr lang="en-US" altLang="zh-CN" sz="1000">
                <a:solidFill>
                  <a:schemeClr val="bg1">
                    <a:lumMod val="65000"/>
                  </a:schemeClr>
                </a:solidFill>
              </a:rPr>
              <a:t>-789-7899</a:t>
            </a:r>
            <a:endParaRPr lang="zh-CN" altLang="en-US" sz="1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81848" y="10327390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>
                <a:solidFill>
                  <a:schemeClr val="bg1">
                    <a:lumMod val="65000"/>
                  </a:schemeClr>
                </a:solidFill>
              </a:rPr>
              <a:t>QUICK INTELLIGENT</a:t>
            </a:r>
            <a:r>
              <a:rPr lang="zh-CN" altLang="en-US" sz="10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000">
                <a:solidFill>
                  <a:schemeClr val="bg1">
                    <a:lumMod val="65000"/>
                  </a:schemeClr>
                </a:solidFill>
              </a:rPr>
              <a:t>EQUIPMENT</a:t>
            </a:r>
            <a:endParaRPr lang="zh-CN" altLang="en-US" sz="10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1719" y="241312"/>
            <a:ext cx="1208939" cy="31052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9600" y="10351341"/>
            <a:ext cx="1092200" cy="222270"/>
          </a:xfrm>
        </p:spPr>
        <p:txBody>
          <a:bodyPr/>
          <a:lstStyle/>
          <a:p>
            <a:r>
              <a:rPr lang="en-US" altLang="zh-CN"/>
              <a:t>PAGE </a:t>
            </a:r>
            <a:fld id="{06B8818E-8C88-44A7-A57D-C570952591CD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818E-8C88-44A7-A57D-C57095259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818E-8C88-44A7-A57D-C57095259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818E-8C88-44A7-A57D-C57095259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818E-8C88-44A7-A57D-C57095259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818E-8C88-44A7-A57D-C57095259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818E-8C88-44A7-A57D-C57095259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818E-8C88-44A7-A57D-C57095259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818E-8C88-44A7-A57D-C57095259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8818E-8C88-44A7-A57D-C57095259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6" Type="http://schemas.microsoft.com/office/2007/relationships/hdphoto" Target="../media/hdphoto1.wdp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alpha val="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-15875"/>
            <a:ext cx="7567930" cy="4182745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114490" y="1023055"/>
            <a:ext cx="1766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+mj-lt"/>
                <a:ea typeface="黑体" panose="02010609060101010101" pitchFamily="49" charset="-122"/>
              </a:rPr>
              <a:t>ET9383C/9483C</a:t>
            </a:r>
            <a:endParaRPr lang="zh-CN" altLang="en-US" sz="1600" b="1" dirty="0">
              <a:latin typeface="+mj-lt"/>
              <a:ea typeface="黑体" panose="020106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149695" y="904568"/>
            <a:ext cx="3210465" cy="0"/>
            <a:chOff x="3769455" y="1291918"/>
            <a:chExt cx="3210465" cy="0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3769455" y="1291918"/>
              <a:ext cx="662048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4474305" y="1291918"/>
              <a:ext cx="2505615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0" name="矩形: 圆角 49"/>
          <p:cNvSpPr/>
          <p:nvPr/>
        </p:nvSpPr>
        <p:spPr>
          <a:xfrm>
            <a:off x="450845" y="7152534"/>
            <a:ext cx="6565265" cy="1297940"/>
          </a:xfrm>
          <a:prstGeom prst="roundRect">
            <a:avLst>
              <a:gd name="adj" fmla="val 58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34876" y="6806758"/>
            <a:ext cx="1691613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ET9383C Size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450845" y="7079173"/>
            <a:ext cx="6565095" cy="0"/>
            <a:chOff x="3769455" y="1291918"/>
            <a:chExt cx="6565095" cy="0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3769455" y="1291918"/>
              <a:ext cx="1189713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5041873" y="1291918"/>
              <a:ext cx="5292677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2" name="文本框 61"/>
          <p:cNvSpPr txBox="1"/>
          <p:nvPr/>
        </p:nvSpPr>
        <p:spPr>
          <a:xfrm>
            <a:off x="5980915" y="7631128"/>
            <a:ext cx="1078436" cy="28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62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Maximum </a:t>
            </a:r>
            <a:r>
              <a:rPr lang="en-US" sz="6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working</a:t>
            </a:r>
            <a:r>
              <a:rPr sz="6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sz="62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range: 240*300mm</a:t>
            </a: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134" y="7304514"/>
            <a:ext cx="892860" cy="352506"/>
          </a:xfrm>
          <a:prstGeom prst="rect">
            <a:avLst/>
          </a:prstGeom>
        </p:spPr>
      </p:pic>
      <p:sp>
        <p:nvSpPr>
          <p:cNvPr id="79" name="矩形: 圆角 78"/>
          <p:cNvSpPr/>
          <p:nvPr/>
        </p:nvSpPr>
        <p:spPr>
          <a:xfrm>
            <a:off x="451016" y="8881050"/>
            <a:ext cx="6565094" cy="1416257"/>
          </a:xfrm>
          <a:prstGeom prst="roundRect">
            <a:avLst>
              <a:gd name="adj" fmla="val 58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34097" y="8542985"/>
            <a:ext cx="1691613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ET9483C Size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450845" y="8815400"/>
            <a:ext cx="6565095" cy="0"/>
            <a:chOff x="3769455" y="1291918"/>
            <a:chExt cx="6565095" cy="0"/>
          </a:xfrm>
        </p:grpSpPr>
        <p:cxnSp>
          <p:nvCxnSpPr>
            <p:cNvPr id="82" name="直接连接符 81"/>
            <p:cNvCxnSpPr/>
            <p:nvPr/>
          </p:nvCxnSpPr>
          <p:spPr>
            <a:xfrm>
              <a:off x="3769455" y="1291918"/>
              <a:ext cx="1189713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5041873" y="1291918"/>
              <a:ext cx="5292677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86" name="文本框 85"/>
          <p:cNvSpPr txBox="1"/>
          <p:nvPr/>
        </p:nvSpPr>
        <p:spPr>
          <a:xfrm>
            <a:off x="5980915" y="9429143"/>
            <a:ext cx="1078436" cy="28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62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Maximum </a:t>
            </a:r>
            <a:r>
              <a:rPr lang="en-US" sz="6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working </a:t>
            </a:r>
            <a:r>
              <a:rPr sz="6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range</a:t>
            </a:r>
            <a:r>
              <a:rPr sz="62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: 340*400mm</a:t>
            </a: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134" y="9102529"/>
            <a:ext cx="892860" cy="352506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>
                <a:latin typeface="+mj-lt"/>
              </a:rPr>
              <a:t>PAGE </a:t>
            </a:r>
            <a:fld id="{06B8818E-8C88-44A7-A57D-C570952591CD}" type="slidenum">
              <a:rPr lang="zh-CN" altLang="en-US" smtClean="0">
                <a:latin typeface="+mj-lt"/>
                <a:cs typeface="Arial" panose="020B0604020202020204" pitchFamily="34" charset="0"/>
              </a:rPr>
              <a:t>1</a:t>
            </a:fld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6"/>
          <a:srcRect t="6419" b="6419"/>
          <a:stretch>
            <a:fillRect/>
          </a:stretch>
        </p:blipFill>
        <p:spPr>
          <a:xfrm>
            <a:off x="2550598" y="8917820"/>
            <a:ext cx="1336240" cy="1342716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7"/>
          <a:srcRect t="5701" b="4323"/>
          <a:stretch>
            <a:fillRect/>
          </a:stretch>
        </p:blipFill>
        <p:spPr>
          <a:xfrm>
            <a:off x="904059" y="8919004"/>
            <a:ext cx="1528333" cy="1342716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8"/>
          <a:srcRect t="4961" b="3064"/>
          <a:stretch>
            <a:fillRect/>
          </a:stretch>
        </p:blipFill>
        <p:spPr>
          <a:xfrm>
            <a:off x="2613438" y="7179895"/>
            <a:ext cx="1043966" cy="123929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141" y="7179895"/>
            <a:ext cx="1185147" cy="12392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1894" y="8917820"/>
            <a:ext cx="1498551" cy="13427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4028" y="7179895"/>
            <a:ext cx="1255187" cy="1239298"/>
          </a:xfrm>
          <a:prstGeom prst="rect">
            <a:avLst/>
          </a:prstGeom>
        </p:spPr>
      </p:pic>
      <p:sp>
        <p:nvSpPr>
          <p:cNvPr id="47" name="koppt-文本框"/>
          <p:cNvSpPr/>
          <p:nvPr/>
        </p:nvSpPr>
        <p:spPr>
          <a:xfrm flipH="1">
            <a:off x="3065145" y="904875"/>
            <a:ext cx="4580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>
                <a:latin typeface="+mj-lt"/>
                <a:ea typeface="+mj-ea"/>
                <a:sym typeface="Arial" panose="020B0604020202020204" pitchFamily="34" charset="0"/>
              </a:rPr>
              <a:t>M</a:t>
            </a:r>
            <a:r>
              <a:rPr lang="zh-CN" altLang="en-US" sz="1000" b="1" dirty="0">
                <a:latin typeface="+mj-lt"/>
                <a:ea typeface="+mj-ea"/>
                <a:sym typeface="Arial" panose="020B0604020202020204" pitchFamily="34" charset="0"/>
              </a:rPr>
              <a:t>otion </a:t>
            </a:r>
            <a:r>
              <a:rPr lang="en-US" altLang="zh-CN" sz="1000" b="1" dirty="0" smtClean="0">
                <a:latin typeface="+mj-lt"/>
                <a:ea typeface="+mj-ea"/>
                <a:sym typeface="Arial" panose="020B0604020202020204" pitchFamily="34" charset="0"/>
              </a:rPr>
              <a:t>P</a:t>
            </a:r>
            <a:r>
              <a:rPr lang="zh-CN" altLang="en-US" sz="1000" b="1" dirty="0" smtClean="0">
                <a:latin typeface="+mj-lt"/>
                <a:ea typeface="+mj-ea"/>
                <a:sym typeface="Arial" panose="020B0604020202020204" pitchFamily="34" charset="0"/>
              </a:rPr>
              <a:t>latform</a:t>
            </a:r>
            <a:endParaRPr lang="en-US" altLang="zh-CN" sz="10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80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E</a:t>
            </a:r>
            <a:r>
              <a:rPr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C</a:t>
            </a:r>
            <a:r>
              <a:rPr lang="en-US"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O</a:t>
            </a:r>
            <a:r>
              <a:rPr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 </a:t>
            </a:r>
            <a:r>
              <a:rPr lang="en-US" sz="800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S</a:t>
            </a:r>
            <a:r>
              <a:rPr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eries </a:t>
            </a:r>
            <a:r>
              <a:rPr lang="en-US" sz="800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S</a:t>
            </a:r>
            <a:r>
              <a:rPr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oldering </a:t>
            </a:r>
            <a:r>
              <a:rPr lang="en-US" sz="800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R</a:t>
            </a:r>
            <a:r>
              <a:rPr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obot </a:t>
            </a:r>
            <a:r>
              <a:rPr lang="en-US"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with </a:t>
            </a:r>
            <a:r>
              <a:rPr lang="en-US"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high precision </a:t>
            </a:r>
            <a:r>
              <a:rPr lang="en-US"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built-in solder </a:t>
            </a:r>
            <a:r>
              <a:rPr lang="en-US" sz="800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feeding </a:t>
            </a:r>
            <a:r>
              <a:rPr lang="en-US"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module</a:t>
            </a:r>
            <a:r>
              <a:rPr lang="en-US" sz="800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, pulse control of </a:t>
            </a:r>
            <a:r>
              <a:rPr lang="en-US"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solder </a:t>
            </a:r>
            <a:r>
              <a:rPr lang="en-US"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feed length and speed, real-time temperature </a:t>
            </a:r>
            <a:r>
              <a:rPr lang="en-US" sz="800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control and </a:t>
            </a:r>
            <a:r>
              <a:rPr lang="en-US"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independent solder </a:t>
            </a:r>
            <a:r>
              <a:rPr lang="en-US"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feeding </a:t>
            </a:r>
            <a:r>
              <a:rPr lang="en-US"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module provide </a:t>
            </a:r>
            <a:r>
              <a:rPr lang="en-US" sz="800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easier </a:t>
            </a:r>
            <a:r>
              <a:rPr lang="en-US"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maintenance. </a:t>
            </a:r>
            <a:r>
              <a:rPr lang="en-US" sz="800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H</a:t>
            </a:r>
            <a:r>
              <a:rPr lang="en-US" sz="800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igh performance soldering at an affordable price. </a:t>
            </a:r>
            <a:endParaRPr sz="800" dirty="0">
              <a:latin typeface="+mj-lt"/>
              <a:sym typeface="Arial" panose="020B0604020202020204" pitchFamily="34" charset="0"/>
            </a:endParaRPr>
          </a:p>
          <a:p>
            <a:pPr lvl="0"/>
            <a:endParaRPr lang="en-US" sz="800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8" name="koppt-文本框"/>
          <p:cNvSpPr/>
          <p:nvPr/>
        </p:nvSpPr>
        <p:spPr>
          <a:xfrm flipH="1">
            <a:off x="3065145" y="1487904"/>
            <a:ext cx="45815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Heating </a:t>
            </a:r>
            <a:r>
              <a:rPr lang="en-US" altLang="zh-CN" sz="1000" b="1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Controller</a:t>
            </a:r>
            <a:endParaRPr lang="en-US" altLang="zh-CN" sz="1000" b="1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800" dirty="0">
                <a:sym typeface="+mn-ea"/>
              </a:rPr>
              <a:t>High-power PROMATION 262 provides intelligent temperature control, features a high-frequency eddy current heating technology, double temperature display, digital temperature calibration, password </a:t>
            </a:r>
            <a:r>
              <a:rPr lang="en-US" altLang="zh-CN" sz="800" dirty="0" smtClean="0">
                <a:sym typeface="+mn-ea"/>
              </a:rPr>
              <a:t>control, switching </a:t>
            </a:r>
            <a:r>
              <a:rPr lang="en-US" altLang="zh-CN" sz="800" dirty="0">
                <a:sym typeface="+mn-ea"/>
              </a:rPr>
              <a:t>power supply; resulting in a stable and reliable </a:t>
            </a:r>
            <a:r>
              <a:rPr lang="en-US" altLang="zh-CN" sz="800" dirty="0" smtClean="0">
                <a:sym typeface="+mn-ea"/>
              </a:rPr>
              <a:t>output.</a:t>
            </a:r>
            <a:endParaRPr sz="800" dirty="0">
              <a:latin typeface="+mj-lt"/>
              <a:sym typeface="+mn-ea"/>
            </a:endParaRPr>
          </a:p>
        </p:txBody>
      </p:sp>
      <p:sp>
        <p:nvSpPr>
          <p:cNvPr id="85" name="文本框 37"/>
          <p:cNvSpPr txBox="1"/>
          <p:nvPr/>
        </p:nvSpPr>
        <p:spPr>
          <a:xfrm>
            <a:off x="3021277" y="2020530"/>
            <a:ext cx="4719320" cy="561856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Soldering </a:t>
            </a:r>
            <a:r>
              <a:rPr lang="en-US" altLang="zh-CN" sz="1000" b="1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Iron</a:t>
            </a:r>
            <a:r>
              <a:rPr lang="en-US" altLang="zh-CN" sz="1100" b="1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  </a:t>
            </a:r>
            <a:endParaRPr lang="en-US" altLang="zh-CN" sz="1100" b="1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en-US" sz="800" dirty="0" smtClean="0">
                <a:latin typeface="+mj-lt"/>
                <a:sym typeface="Arial" panose="020B0604020202020204" pitchFamily="34" charset="0"/>
              </a:rPr>
              <a:t>150Watt Industrial Grade Soldering Iron</a:t>
            </a:r>
            <a:r>
              <a:rPr sz="800" dirty="0" smtClean="0">
                <a:latin typeface="+mj-lt"/>
                <a:sym typeface="Arial" panose="020B0604020202020204" pitchFamily="34" charset="0"/>
              </a:rPr>
              <a:t>, </a:t>
            </a:r>
            <a:r>
              <a:rPr sz="800" dirty="0">
                <a:latin typeface="+mj-lt"/>
                <a:sym typeface="Arial" panose="020B0604020202020204" pitchFamily="34" charset="0"/>
              </a:rPr>
              <a:t>front temperature sensor, </a:t>
            </a:r>
            <a:r>
              <a:rPr lang="en-US" sz="800" dirty="0" smtClean="0">
                <a:latin typeface="+mj-lt"/>
                <a:sym typeface="Arial" panose="020B0604020202020204" pitchFamily="34" charset="0"/>
              </a:rPr>
              <a:t>rapid</a:t>
            </a:r>
            <a:r>
              <a:rPr sz="800" dirty="0" smtClean="0">
                <a:latin typeface="+mj-lt"/>
                <a:sym typeface="Arial" panose="020B0604020202020204" pitchFamily="34" charset="0"/>
              </a:rPr>
              <a:t> </a:t>
            </a:r>
            <a:r>
              <a:rPr sz="800" dirty="0">
                <a:latin typeface="+mj-lt"/>
                <a:sym typeface="Arial" panose="020B0604020202020204" pitchFamily="34" charset="0"/>
              </a:rPr>
              <a:t>sensing of solder </a:t>
            </a:r>
            <a:r>
              <a:rPr sz="800" dirty="0" smtClean="0">
                <a:latin typeface="+mj-lt"/>
                <a:sym typeface="Arial" panose="020B0604020202020204" pitchFamily="34" charset="0"/>
              </a:rPr>
              <a:t>joint</a:t>
            </a:r>
            <a:endParaRPr lang="en-US" sz="800" dirty="0" smtClean="0">
              <a:latin typeface="+mj-lt"/>
              <a:sym typeface="Arial" panose="020B0604020202020204" pitchFamily="34" charset="0"/>
            </a:endParaRPr>
          </a:p>
          <a:p>
            <a:r>
              <a:rPr sz="800" dirty="0" smtClean="0">
                <a:latin typeface="+mj-lt"/>
                <a:sym typeface="Arial" panose="020B0604020202020204" pitchFamily="34" charset="0"/>
              </a:rPr>
              <a:t>temperature </a:t>
            </a:r>
            <a:r>
              <a:rPr sz="800" dirty="0">
                <a:latin typeface="+mj-lt"/>
                <a:sym typeface="Arial" panose="020B0604020202020204" pitchFamily="34" charset="0"/>
              </a:rPr>
              <a:t>fluctuation, rapid </a:t>
            </a:r>
            <a:r>
              <a:rPr sz="800" dirty="0" smtClean="0">
                <a:latin typeface="+mj-lt"/>
                <a:sym typeface="Arial" panose="020B0604020202020204" pitchFamily="34" charset="0"/>
              </a:rPr>
              <a:t>t</a:t>
            </a:r>
            <a:r>
              <a:rPr lang="en-US" sz="800" dirty="0" smtClean="0">
                <a:latin typeface="+mj-lt"/>
                <a:sym typeface="Arial" panose="020B0604020202020204" pitchFamily="34" charset="0"/>
              </a:rPr>
              <a:t>hermal </a:t>
            </a:r>
            <a:r>
              <a:rPr sz="800" dirty="0" smtClean="0">
                <a:latin typeface="+mj-lt"/>
                <a:sym typeface="Arial" panose="020B0604020202020204" pitchFamily="34" charset="0"/>
              </a:rPr>
              <a:t>recovery</a:t>
            </a:r>
            <a:r>
              <a:rPr sz="800" dirty="0">
                <a:latin typeface="+mj-lt"/>
                <a:sym typeface="Arial" panose="020B0604020202020204" pitchFamily="34" charset="0"/>
              </a:rPr>
              <a:t>.</a:t>
            </a:r>
            <a:endParaRPr lang="zh-CN" altLang="en-US" sz="800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37533" y="617876"/>
            <a:ext cx="2686866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F</a:t>
            </a:r>
            <a:r>
              <a:rPr lang="zh-CN" altLang="en-US" sz="10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eatures</a:t>
            </a:r>
          </a:p>
        </p:txBody>
      </p:sp>
      <p:sp>
        <p:nvSpPr>
          <p:cNvPr id="12" name="koppt-文本框"/>
          <p:cNvSpPr/>
          <p:nvPr/>
        </p:nvSpPr>
        <p:spPr>
          <a:xfrm flipH="1">
            <a:off x="3044137" y="2528493"/>
            <a:ext cx="44615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Solder </a:t>
            </a:r>
            <a:r>
              <a:rPr lang="en-US" altLang="zh-CN" sz="1000" b="1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Feeder</a:t>
            </a:r>
            <a:r>
              <a:rPr lang="zh-CN" altLang="en-US" sz="1000" b="1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 </a:t>
            </a:r>
            <a:endParaRPr lang="zh-CN" altLang="en-US" sz="1000" b="1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lvl="0"/>
            <a:r>
              <a:rPr lang="en-US" sz="800" dirty="0" smtClean="0">
                <a:latin typeface="+mj-lt"/>
                <a:sym typeface="Arial" panose="020B0604020202020204" pitchFamily="34" charset="0"/>
              </a:rPr>
              <a:t>Compact high precision solder feeder, </a:t>
            </a:r>
            <a:r>
              <a:rPr lang="en-US" sz="800" dirty="0" smtClean="0">
                <a:latin typeface="+mj-lt"/>
                <a:sym typeface="Arial" panose="020B0604020202020204" pitchFamily="34" charset="0"/>
              </a:rPr>
              <a:t>c</a:t>
            </a:r>
            <a:r>
              <a:rPr sz="800" dirty="0" smtClean="0">
                <a:latin typeface="+mj-lt"/>
                <a:sym typeface="Arial" panose="020B0604020202020204" pitchFamily="34" charset="0"/>
              </a:rPr>
              <a:t>ontrolled </a:t>
            </a:r>
            <a:r>
              <a:rPr sz="800" dirty="0">
                <a:latin typeface="+mj-lt"/>
                <a:sym typeface="Arial" panose="020B0604020202020204" pitchFamily="34" charset="0"/>
              </a:rPr>
              <a:t>by precision stepping motor, the minimum </a:t>
            </a:r>
            <a:r>
              <a:rPr lang="en-US" sz="800" dirty="0" smtClean="0">
                <a:latin typeface="+mj-lt"/>
                <a:sym typeface="Arial" panose="020B0604020202020204" pitchFamily="34" charset="0"/>
              </a:rPr>
              <a:t>solder feeding</a:t>
            </a:r>
            <a:r>
              <a:rPr sz="800" dirty="0" smtClean="0">
                <a:latin typeface="+mj-lt"/>
                <a:sym typeface="Arial" panose="020B0604020202020204" pitchFamily="34" charset="0"/>
              </a:rPr>
              <a:t> </a:t>
            </a:r>
            <a:r>
              <a:rPr sz="800" dirty="0">
                <a:latin typeface="+mj-lt"/>
                <a:sym typeface="Arial" panose="020B0604020202020204" pitchFamily="34" charset="0"/>
              </a:rPr>
              <a:t>length can reach </a:t>
            </a:r>
            <a:r>
              <a:rPr sz="800" dirty="0" smtClean="0">
                <a:latin typeface="+mj-lt"/>
                <a:sym typeface="Arial" panose="020B0604020202020204" pitchFamily="34" charset="0"/>
              </a:rPr>
              <a:t>0.1mm</a:t>
            </a:r>
            <a:r>
              <a:rPr lang="en-US" sz="800" dirty="0" smtClean="0">
                <a:latin typeface="+mj-lt"/>
                <a:sym typeface="Arial" panose="020B0604020202020204" pitchFamily="34" charset="0"/>
              </a:rPr>
              <a:t>.  Standard features include:</a:t>
            </a:r>
            <a:r>
              <a:rPr sz="800" dirty="0" smtClean="0">
                <a:latin typeface="+mj-lt"/>
                <a:sym typeface="Arial" panose="020B0604020202020204" pitchFamily="34" charset="0"/>
              </a:rPr>
              <a:t> </a:t>
            </a:r>
            <a:r>
              <a:rPr lang="en-US" sz="800" dirty="0" smtClean="0">
                <a:latin typeface="+mj-lt"/>
                <a:sym typeface="Arial" panose="020B0604020202020204" pitchFamily="34" charset="0"/>
              </a:rPr>
              <a:t>material outage alarm and material jam detection alarm.</a:t>
            </a:r>
            <a:endParaRPr lang="zh-CN" altLang="en-US" sz="800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7" name="文本框 37"/>
          <p:cNvSpPr txBox="1"/>
          <p:nvPr/>
        </p:nvSpPr>
        <p:spPr>
          <a:xfrm>
            <a:off x="3031765" y="3022296"/>
            <a:ext cx="4662805" cy="68103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Teach </a:t>
            </a:r>
            <a:r>
              <a:rPr lang="en-US" altLang="zh-CN" sz="1000" b="1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Pendant</a:t>
            </a:r>
            <a:endParaRPr lang="en-US" altLang="zh-CN" sz="1000" b="1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en-US" altLang="zh-CN" sz="800" dirty="0">
                <a:sym typeface="Arial" panose="020B0604020202020204" pitchFamily="34" charset="0"/>
              </a:rPr>
              <a:t>Easy-to-use  teaching pendant, supports: point  to point programming, slide / drag soldering operations, expand step and repeat functions, array functions and group functions.  Simulation modes and step by step program walk-through come standard.</a:t>
            </a:r>
            <a:endParaRPr lang="zh-CN" altLang="en-US" sz="800" dirty="0">
              <a:sym typeface="Arial" panose="020B0604020202020204" pitchFamily="34" charset="0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8358206"/>
              </p:ext>
            </p:extLst>
          </p:nvPr>
        </p:nvGraphicFramePr>
        <p:xfrm>
          <a:off x="508801" y="4301806"/>
          <a:ext cx="6565094" cy="23760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54735"/>
                <a:gridCol w="645335"/>
                <a:gridCol w="2432512"/>
                <a:gridCol w="2432512"/>
              </a:tblGrid>
              <a:tr h="20764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9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Model</a:t>
                      </a: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2215" marR="6221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900" dirty="0" smtClean="0"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PROMATION ET9383C</a:t>
                      </a:r>
                      <a:endParaRPr lang="en-US" altLang="zh-CN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PROMATION  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ET9483C</a:t>
                      </a:r>
                      <a:endParaRPr lang="en-US" altLang="zh-CN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986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Number of controllable axis</a:t>
                      </a:r>
                      <a:endParaRPr lang="en-US" altLang="zh-CN" sz="800" dirty="0">
                        <a:solidFill>
                          <a:srgbClr val="404040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3 </a:t>
                      </a:r>
                      <a:endParaRPr lang="en-US" altLang="zh-CN" sz="800" b="1" dirty="0">
                        <a:solidFill>
                          <a:srgbClr val="404040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alt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 </a:t>
                      </a:r>
                      <a:endParaRPr lang="en-US" altLang="zh-CN" sz="800" b="1" dirty="0">
                        <a:solidFill>
                          <a:srgbClr val="404040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49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Power consumption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250W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250W</a:t>
                      </a:r>
                    </a:p>
                  </a:txBody>
                  <a:tcPr marL="34996" marR="34996" marT="0" marB="0" anchor="ctr"/>
                </a:tc>
              </a:tr>
              <a:tr h="150058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latin typeface="+mn-lt"/>
                          <a:ea typeface="黑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Heating controller power consumption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150</a:t>
                      </a:r>
                      <a:r>
                        <a:rPr lang="en-US" altLang="zh-CN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150</a:t>
                      </a:r>
                      <a:r>
                        <a:rPr lang="en-US" altLang="zh-CN" sz="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 smtClean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 Movement </a:t>
                      </a:r>
                      <a:r>
                        <a:rPr lang="en-US" altLang="zh-CN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range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X/Y </a:t>
                      </a:r>
                      <a:r>
                        <a:rPr lang="en-US" sz="800" dirty="0" smtClean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300mm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400mm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Z </a:t>
                      </a:r>
                      <a:r>
                        <a:rPr lang="en-US" sz="800" dirty="0" smtClean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100</a:t>
                      </a:r>
                      <a:r>
                        <a:rPr lang="en-US" altLang="zh-CN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mm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100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mm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 smtClean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Moving </a:t>
                      </a:r>
                      <a:r>
                        <a:rPr 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speed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X/Y </a:t>
                      </a:r>
                      <a:r>
                        <a:rPr lang="en-US" sz="800" dirty="0" smtClean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0.1～600 mm/sec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0.1～600 mm/sec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49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Z </a:t>
                      </a:r>
                      <a:r>
                        <a:rPr lang="en-US" sz="800" dirty="0" smtClean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0.1～200 mm/sec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0.1～200 mm/sec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Repeatable accuracy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X/Y/Z </a:t>
                      </a:r>
                      <a:r>
                        <a:rPr lang="en-US" sz="800" dirty="0" smtClean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± 0.02 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± 0.02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Maximum </a:t>
                      </a:r>
                      <a:r>
                        <a:rPr lang="zh-CN" altLang="en-US" sz="800" dirty="0" smtClean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payload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Z </a:t>
                      </a:r>
                      <a:r>
                        <a:rPr lang="en-US" altLang="zh-CN" sz="800" dirty="0" smtClean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2kg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2kg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</a:t>
                      </a:r>
                      <a:r>
                        <a:rPr lang="zh-CN" altLang="en-US" sz="800" dirty="0"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latform</a:t>
                      </a:r>
                      <a:endParaRPr lang="zh-CN" altLang="en-US" sz="80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5kg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5kg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O</a:t>
                      </a:r>
                      <a:r>
                        <a:rPr lang="zh-CN" alt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perating range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sym typeface="+mn-ea"/>
                        </a:rPr>
                        <a:t>240*300mm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sym typeface="+mn-ea"/>
                        </a:rPr>
                        <a:t>340*400mm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34996" marR="34996" marT="0" marB="0" anchor="ctr"/>
                </a:tc>
              </a:tr>
              <a:tr h="14986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Size</a:t>
                      </a:r>
                      <a:r>
                        <a:rPr lang="zh-CN" alt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en-US" altLang="zh-CN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W*D*H</a:t>
                      </a:r>
                      <a:r>
                        <a:rPr lang="zh-CN" altLang="en-US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620x605x720mm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720x705x720mm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4986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Weight</a:t>
                      </a:r>
                      <a:endParaRPr lang="en-US" altLang="zh-CN" sz="800" dirty="0">
                        <a:solidFill>
                          <a:srgbClr val="404040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40kg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45kg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55" y="131571"/>
            <a:ext cx="2490215" cy="4863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" y="10350647"/>
            <a:ext cx="7505647" cy="324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www.promationusa.com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321" y="1023055"/>
            <a:ext cx="3490039" cy="325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13297" y1="37237" x2="13297" y2="37237"/>
                        <a14:foregroundMark x1="13187" y1="50585" x2="13187" y2="50585"/>
                        <a14:foregroundMark x1="18846" y1="45902" x2="18846" y2="45902"/>
                        <a14:foregroundMark x1="43132" y1="41218" x2="43132" y2="41218"/>
                        <a14:foregroundMark x1="55714" y1="37237" x2="55714" y2="37237"/>
                        <a14:foregroundMark x1="54725" y1="50585" x2="54725" y2="50585"/>
                        <a14:foregroundMark x1="62912" y1="50585" x2="62912" y2="50585"/>
                        <a14:foregroundMark x1="71758" y1="48946" x2="71758" y2="48946"/>
                        <a14:foregroundMark x1="79121" y1="37705" x2="79121" y2="37705"/>
                        <a14:foregroundMark x1="78407" y1="51991" x2="78407" y2="51991"/>
                        <a14:foregroundMark x1="85275" y1="45433" x2="85275" y2="45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-60470"/>
            <a:ext cx="3704971" cy="87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alpha val="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35"/>
            <a:ext cx="7567930" cy="418274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06B8818E-8C88-44A7-A57D-C570952591CD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0792" y="908935"/>
            <a:ext cx="1313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+mj-lt"/>
                <a:ea typeface="黑体" panose="02010609060101010101" pitchFamily="49" charset="-122"/>
              </a:rPr>
              <a:t>ET9583CYA</a:t>
            </a:r>
            <a:endParaRPr lang="zh-CN" altLang="en-US" sz="1600" b="1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7" name="矩形: 圆角 49"/>
          <p:cNvSpPr/>
          <p:nvPr/>
        </p:nvSpPr>
        <p:spPr>
          <a:xfrm>
            <a:off x="528698" y="6745255"/>
            <a:ext cx="6565900" cy="2425065"/>
          </a:xfrm>
          <a:prstGeom prst="roundRect">
            <a:avLst>
              <a:gd name="adj" fmla="val 58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55728" y="6334252"/>
            <a:ext cx="1691613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Size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997743" y="7671611"/>
            <a:ext cx="1078436" cy="376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sz="615" dirty="0">
                <a:sym typeface="Arial" panose="020B0604020202020204" pitchFamily="34" charset="0"/>
              </a:rPr>
              <a:t>Maximum </a:t>
            </a:r>
            <a:r>
              <a:rPr lang="en-US" sz="615" dirty="0" smtClean="0">
                <a:sym typeface="Arial" panose="020B0604020202020204" pitchFamily="34" charset="0"/>
              </a:rPr>
              <a:t>working </a:t>
            </a:r>
            <a:r>
              <a:rPr sz="615" dirty="0" smtClean="0">
                <a:sym typeface="Arial" panose="020B0604020202020204" pitchFamily="34" charset="0"/>
              </a:rPr>
              <a:t> </a:t>
            </a:r>
            <a:r>
              <a:rPr sz="615" dirty="0">
                <a:sym typeface="Arial" panose="020B0604020202020204" pitchFamily="34" charset="0"/>
              </a:rPr>
              <a:t>range: 230*400mm (</a:t>
            </a:r>
            <a:r>
              <a:rPr lang="en-US" sz="615" dirty="0">
                <a:sym typeface="Arial" panose="020B0604020202020204" pitchFamily="34" charset="0"/>
              </a:rPr>
              <a:t>D</a:t>
            </a:r>
            <a:r>
              <a:rPr sz="615" dirty="0">
                <a:sym typeface="Arial" panose="020B0604020202020204" pitchFamily="34" charset="0"/>
              </a:rPr>
              <a:t>ouble Y </a:t>
            </a:r>
            <a:r>
              <a:rPr lang="en-US" sz="615" dirty="0">
                <a:sym typeface="Arial" panose="020B0604020202020204" pitchFamily="34" charset="0"/>
              </a:rPr>
              <a:t>Axes</a:t>
            </a:r>
            <a:r>
              <a:rPr sz="615" dirty="0">
                <a:sym typeface="Arial" panose="020B0604020202020204" pitchFamily="34" charset="0"/>
              </a:rPr>
              <a:t>)</a:t>
            </a:r>
            <a:endParaRPr lang="zh-CN" altLang="en-US" sz="62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247" y="7249811"/>
            <a:ext cx="892860" cy="352506"/>
          </a:xfrm>
          <a:prstGeom prst="rect">
            <a:avLst/>
          </a:prstGeom>
        </p:spPr>
      </p:pic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0764441"/>
              </p:ext>
            </p:extLst>
          </p:nvPr>
        </p:nvGraphicFramePr>
        <p:xfrm>
          <a:off x="446904" y="4185379"/>
          <a:ext cx="6586381" cy="213038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81402"/>
                <a:gridCol w="1028117"/>
                <a:gridCol w="3876862"/>
              </a:tblGrid>
              <a:tr h="20764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9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Model</a:t>
                      </a: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2215" marR="6221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900" dirty="0" smtClean="0"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PROMATION ET9583CYA</a:t>
                      </a:r>
                      <a:endParaRPr lang="en-US" altLang="en-US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986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Number of controllable axis</a:t>
                      </a:r>
                      <a:endParaRPr lang="zh-CN" altLang="en-US" sz="800" dirty="0">
                        <a:solidFill>
                          <a:srgbClr val="404040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3 </a:t>
                      </a:r>
                      <a:endParaRPr lang="en-US" altLang="en-US" sz="800" b="1" dirty="0">
                        <a:solidFill>
                          <a:srgbClr val="404040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4986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Power consumption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260W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+mj-lt"/>
                          <a:ea typeface="黑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Heating controller power consumption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150</a:t>
                      </a:r>
                      <a:r>
                        <a:rPr lang="en-US" altLang="zh-CN" sz="80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49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Movement </a:t>
                      </a: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range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X/Y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500mm/400mm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Z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100</a:t>
                      </a: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mm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Moving </a:t>
                      </a: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speed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X/Y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0.1～600 mm/sec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4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Z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0.1～200 mm/sec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Repeatable accuracy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X/Y/Z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± 0.02 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4986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Maximum payload 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Z </a:t>
                      </a:r>
                      <a:r>
                        <a:rPr lang="en-US" altLang="zh-CN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2kg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49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+mj-lt"/>
                          <a:ea typeface="+mj-ea"/>
                          <a:sym typeface="Arial" panose="020B0604020202020204" pitchFamily="34" charset="0"/>
                        </a:rPr>
                        <a:t>P</a:t>
                      </a:r>
                      <a:r>
                        <a:rPr lang="zh-CN" altLang="en-US" sz="800" dirty="0">
                          <a:latin typeface="+mj-lt"/>
                          <a:ea typeface="+mj-ea"/>
                          <a:sym typeface="Arial" panose="020B0604020202020204" pitchFamily="34" charset="0"/>
                        </a:rPr>
                        <a:t>latform</a:t>
                      </a:r>
                      <a:endParaRPr lang="zh-CN" altLang="en-US" sz="80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5kg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4986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O</a:t>
                      </a:r>
                      <a:r>
                        <a:rPr lang="zh-CN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perating range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230*400mm</a:t>
                      </a:r>
                      <a:r>
                        <a:rPr lang="zh-CN" altLang="en-US" sz="800" dirty="0">
                          <a:latin typeface="+mj-lt"/>
                          <a:ea typeface="+mn-ea"/>
                          <a:sym typeface="+mn-ea"/>
                        </a:rPr>
                        <a:t>（</a:t>
                      </a:r>
                      <a:r>
                        <a:rPr lang="en-US" sz="800" dirty="0"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Double Y </a:t>
                      </a:r>
                      <a:r>
                        <a:rPr lang="en-US" sz="800" dirty="0" smtClean="0"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axis</a:t>
                      </a:r>
                      <a:r>
                        <a:rPr lang="zh-CN" altLang="en-US" sz="800" dirty="0" smtClean="0">
                          <a:latin typeface="+mj-lt"/>
                          <a:ea typeface="+mn-ea"/>
                          <a:sym typeface="+mn-ea"/>
                        </a:rPr>
                        <a:t>）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4986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Size</a:t>
                      </a:r>
                      <a:r>
                        <a:rPr lang="zh-CN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W*D*H</a:t>
                      </a:r>
                      <a:r>
                        <a:rPr lang="zh-CN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820x705x720mm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058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Weight</a:t>
                      </a:r>
                      <a:endParaRPr lang="zh-CN" altLang="en-US" sz="800" dirty="0">
                        <a:solidFill>
                          <a:srgbClr val="404040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60kg</a:t>
                      </a:r>
                      <a:endParaRPr lang="en-US" altLang="en-US" sz="800" b="1" dirty="0">
                        <a:solidFill>
                          <a:srgbClr val="404040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78" name="组合 77"/>
          <p:cNvGrpSpPr/>
          <p:nvPr/>
        </p:nvGrpSpPr>
        <p:grpSpPr>
          <a:xfrm>
            <a:off x="544830" y="6606667"/>
            <a:ext cx="6546447" cy="0"/>
            <a:chOff x="3769455" y="1291918"/>
            <a:chExt cx="6546447" cy="0"/>
          </a:xfrm>
        </p:grpSpPr>
        <p:cxnSp>
          <p:nvCxnSpPr>
            <p:cNvPr id="84" name="直接连接符 83"/>
            <p:cNvCxnSpPr/>
            <p:nvPr/>
          </p:nvCxnSpPr>
          <p:spPr>
            <a:xfrm>
              <a:off x="3769455" y="1291918"/>
              <a:ext cx="662048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474305" y="1291918"/>
              <a:ext cx="5841597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50" y="6988635"/>
            <a:ext cx="2116152" cy="170091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0047" y="6908848"/>
            <a:ext cx="1390431" cy="175768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2723" y="6994111"/>
            <a:ext cx="1909931" cy="1515062"/>
          </a:xfrm>
          <a:prstGeom prst="rect">
            <a:avLst/>
          </a:prstGeom>
        </p:spPr>
      </p:pic>
      <p:sp>
        <p:nvSpPr>
          <p:cNvPr id="4" name="koppt-文本框"/>
          <p:cNvSpPr/>
          <p:nvPr/>
        </p:nvSpPr>
        <p:spPr>
          <a:xfrm flipH="1">
            <a:off x="3012081" y="994303"/>
            <a:ext cx="45808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>
                <a:latin typeface="+mj-lt"/>
                <a:ea typeface="+mj-ea"/>
                <a:sym typeface="Arial" panose="020B0604020202020204" pitchFamily="34" charset="0"/>
              </a:rPr>
              <a:t>M</a:t>
            </a:r>
            <a:r>
              <a:rPr lang="zh-CN" altLang="en-US" sz="1000" b="1" dirty="0">
                <a:latin typeface="+mj-lt"/>
                <a:ea typeface="+mj-ea"/>
                <a:sym typeface="Arial" panose="020B0604020202020204" pitchFamily="34" charset="0"/>
              </a:rPr>
              <a:t>otion </a:t>
            </a:r>
            <a:r>
              <a:rPr lang="en-US" altLang="zh-CN" sz="1000" b="1" dirty="0" smtClean="0">
                <a:latin typeface="+mj-lt"/>
                <a:ea typeface="+mj-ea"/>
                <a:sym typeface="Arial" panose="020B0604020202020204" pitchFamily="34" charset="0"/>
              </a:rPr>
              <a:t>P</a:t>
            </a:r>
            <a:r>
              <a:rPr lang="zh-CN" altLang="en-US" sz="1000" b="1" dirty="0" smtClean="0">
                <a:latin typeface="+mj-lt"/>
                <a:ea typeface="+mj-ea"/>
                <a:sym typeface="Arial" panose="020B0604020202020204" pitchFamily="34" charset="0"/>
              </a:rPr>
              <a:t>latform</a:t>
            </a:r>
            <a:endParaRPr lang="en-US" altLang="zh-CN" sz="10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800" dirty="0">
                <a:ea typeface="黑体" panose="02010609060101010101" pitchFamily="49" charset="-122"/>
                <a:sym typeface="Arial" panose="020B0604020202020204" pitchFamily="34" charset="0"/>
              </a:rPr>
              <a:t>E</a:t>
            </a:r>
            <a:r>
              <a:rPr lang="en-US" sz="800" dirty="0">
                <a:ea typeface="黑体" panose="02010609060101010101" pitchFamily="49" charset="-122"/>
                <a:sym typeface="Arial" panose="020B0604020202020204" pitchFamily="34" charset="0"/>
              </a:rPr>
              <a:t>CO Series Soldering Robot with high precision built-in solder feeding module, pulse control of solder feed length and speed, real-time temperature control and independent solder feeding module provide easier maintenance. High performance soldering at an affordable price. </a:t>
            </a:r>
            <a:endParaRPr lang="en-US" sz="800" dirty="0">
              <a:sym typeface="Arial" panose="020B0604020202020204" pitchFamily="34" charset="0"/>
            </a:endParaRPr>
          </a:p>
          <a:p>
            <a:pPr lvl="0"/>
            <a:r>
              <a:rPr sz="800" dirty="0" smtClean="0">
                <a:latin typeface="+mj-lt"/>
                <a:sym typeface="Arial" panose="020B0604020202020204" pitchFamily="34" charset="0"/>
              </a:rPr>
              <a:t>.</a:t>
            </a:r>
            <a:endParaRPr sz="800" dirty="0">
              <a:latin typeface="+mj-lt"/>
              <a:sym typeface="Arial" panose="020B0604020202020204" pitchFamily="34" charset="0"/>
            </a:endParaRPr>
          </a:p>
          <a:p>
            <a:pPr lvl="0"/>
            <a:endParaRPr lang="en-US" sz="800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" name="koppt-文本框"/>
          <p:cNvSpPr/>
          <p:nvPr/>
        </p:nvSpPr>
        <p:spPr>
          <a:xfrm flipH="1">
            <a:off x="3012081" y="1583293"/>
            <a:ext cx="45815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Heating </a:t>
            </a:r>
            <a:r>
              <a:rPr lang="en-US" altLang="zh-CN" sz="1000" b="1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Controller</a:t>
            </a:r>
            <a:endParaRPr lang="en-US" altLang="zh-CN" sz="1000" b="1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en-US" altLang="zh-CN" sz="800" dirty="0">
                <a:sym typeface="+mn-ea"/>
              </a:rPr>
              <a:t>High-power PROMATION 262 provides intelligent temperature control, features a high-frequency eddy current heating technology, double temperature display, digital temperature calibration, password </a:t>
            </a:r>
            <a:r>
              <a:rPr lang="en-US" altLang="zh-CN" sz="800" dirty="0" smtClean="0">
                <a:sym typeface="+mn-ea"/>
              </a:rPr>
              <a:t>control, switching </a:t>
            </a:r>
            <a:r>
              <a:rPr lang="en-US" altLang="zh-CN" sz="800" dirty="0">
                <a:sym typeface="+mn-ea"/>
              </a:rPr>
              <a:t>power supply; resulting in a stable and reliable </a:t>
            </a:r>
            <a:r>
              <a:rPr lang="en-US" altLang="zh-CN" sz="800" dirty="0" smtClean="0">
                <a:sym typeface="+mn-ea"/>
              </a:rPr>
              <a:t>output.</a:t>
            </a:r>
            <a:endParaRPr sz="800" dirty="0">
              <a:latin typeface="+mj-lt"/>
              <a:sym typeface="+mn-ea"/>
            </a:endParaRPr>
          </a:p>
        </p:txBody>
      </p:sp>
      <p:sp>
        <p:nvSpPr>
          <p:cNvPr id="6" name="文本框 37"/>
          <p:cNvSpPr txBox="1"/>
          <p:nvPr/>
        </p:nvSpPr>
        <p:spPr>
          <a:xfrm>
            <a:off x="3012081" y="2143444"/>
            <a:ext cx="4719320" cy="698063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Soldering </a:t>
            </a:r>
            <a:r>
              <a:rPr lang="en-US" altLang="zh-CN" sz="1000" b="1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Iron</a:t>
            </a:r>
            <a:r>
              <a:rPr lang="en-US" altLang="zh-CN" sz="1100" b="1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  </a:t>
            </a:r>
            <a:endParaRPr lang="en-US" altLang="zh-CN" sz="1100" b="1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en-US" sz="800" dirty="0" smtClean="0">
                <a:latin typeface="+mj-lt"/>
                <a:sym typeface="Arial" panose="020B0604020202020204" pitchFamily="34" charset="0"/>
              </a:rPr>
              <a:t>150Watt Industrial Grade Soldering Iron</a:t>
            </a:r>
            <a:r>
              <a:rPr lang="en-US" altLang="zh-CN" sz="800" dirty="0" smtClean="0">
                <a:sym typeface="Arial" panose="020B0604020202020204" pitchFamily="34" charset="0"/>
              </a:rPr>
              <a:t>, </a:t>
            </a:r>
            <a:r>
              <a:rPr lang="en-US" altLang="zh-CN" sz="800" dirty="0">
                <a:sym typeface="Arial" panose="020B0604020202020204" pitchFamily="34" charset="0"/>
              </a:rPr>
              <a:t>front temperature sensor, </a:t>
            </a:r>
            <a:r>
              <a:rPr lang="en-US" altLang="zh-CN" sz="800" dirty="0" smtClean="0">
                <a:sym typeface="Arial" panose="020B0604020202020204" pitchFamily="34" charset="0"/>
              </a:rPr>
              <a:t>rapid </a:t>
            </a:r>
            <a:r>
              <a:rPr lang="en-US" altLang="zh-CN" sz="800" dirty="0">
                <a:sym typeface="Arial" panose="020B0604020202020204" pitchFamily="34" charset="0"/>
              </a:rPr>
              <a:t>sensing of solder </a:t>
            </a:r>
            <a:r>
              <a:rPr lang="en-US" altLang="zh-CN" sz="800" dirty="0" smtClean="0">
                <a:sym typeface="Arial" panose="020B0604020202020204" pitchFamily="34" charset="0"/>
              </a:rPr>
              <a:t>joint</a:t>
            </a:r>
          </a:p>
          <a:p>
            <a:r>
              <a:rPr lang="en-US" altLang="zh-CN" sz="800" dirty="0" smtClean="0">
                <a:sym typeface="Arial" panose="020B0604020202020204" pitchFamily="34" charset="0"/>
              </a:rPr>
              <a:t>temperature </a:t>
            </a:r>
            <a:r>
              <a:rPr lang="en-US" altLang="zh-CN" sz="800" dirty="0">
                <a:sym typeface="Arial" panose="020B0604020202020204" pitchFamily="34" charset="0"/>
              </a:rPr>
              <a:t>fluctuation, rapid thermal recovery.</a:t>
            </a:r>
          </a:p>
          <a:p>
            <a:endParaRPr lang="zh-CN" altLang="en-US" sz="800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6189" y="689110"/>
            <a:ext cx="2686866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F</a:t>
            </a:r>
            <a:r>
              <a:rPr lang="zh-CN" altLang="en-US" sz="10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eatures</a:t>
            </a:r>
          </a:p>
        </p:txBody>
      </p:sp>
      <p:sp>
        <p:nvSpPr>
          <p:cNvPr id="20" name="koppt-文本框"/>
          <p:cNvSpPr/>
          <p:nvPr/>
        </p:nvSpPr>
        <p:spPr>
          <a:xfrm flipH="1">
            <a:off x="3012081" y="2626004"/>
            <a:ext cx="44615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>
                <a:sym typeface="Arial" panose="020B0604020202020204" pitchFamily="34" charset="0"/>
              </a:rPr>
              <a:t>Solder </a:t>
            </a:r>
            <a:r>
              <a:rPr lang="en-US" altLang="zh-CN" sz="1000" b="1" dirty="0" smtClean="0">
                <a:sym typeface="Arial" panose="020B0604020202020204" pitchFamily="34" charset="0"/>
              </a:rPr>
              <a:t>Feeder </a:t>
            </a:r>
            <a:endParaRPr lang="en-US" altLang="zh-CN" sz="1000" b="1" dirty="0">
              <a:sym typeface="Arial" panose="020B0604020202020204" pitchFamily="34" charset="0"/>
            </a:endParaRPr>
          </a:p>
          <a:p>
            <a:pPr lvl="0"/>
            <a:r>
              <a:rPr lang="en-US" sz="800" dirty="0">
                <a:sym typeface="Arial" panose="020B0604020202020204" pitchFamily="34" charset="0"/>
              </a:rPr>
              <a:t>Compact high precision solder feeder, controlled by precision stepping motor, the minimum solder feeding length can reach 0.1mm.  Standard features include: material outage alarm and material jam detection alarm.</a:t>
            </a:r>
            <a:endParaRPr lang="en-US" altLang="zh-CN" sz="800" dirty="0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5" name="文本框 37"/>
          <p:cNvSpPr txBox="1"/>
          <p:nvPr/>
        </p:nvSpPr>
        <p:spPr>
          <a:xfrm>
            <a:off x="2996841" y="3187053"/>
            <a:ext cx="4662805" cy="800219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ym typeface="Arial" panose="020B0604020202020204" pitchFamily="34" charset="0"/>
              </a:rPr>
              <a:t>Teach </a:t>
            </a:r>
            <a:r>
              <a:rPr lang="en-US" altLang="zh-CN" sz="1000" b="1" dirty="0" smtClean="0">
                <a:sym typeface="Arial" panose="020B0604020202020204" pitchFamily="34" charset="0"/>
              </a:rPr>
              <a:t>Pendant</a:t>
            </a:r>
            <a:endParaRPr lang="en-US" altLang="zh-CN" sz="1000" b="1" dirty="0">
              <a:sym typeface="Arial" panose="020B0604020202020204" pitchFamily="34" charset="0"/>
            </a:endParaRPr>
          </a:p>
          <a:p>
            <a:r>
              <a:rPr lang="en-US" altLang="zh-CN" sz="800" dirty="0">
                <a:sym typeface="Arial" panose="020B0604020202020204" pitchFamily="34" charset="0"/>
              </a:rPr>
              <a:t>Easy-to-use  teaching pendant, supports: point  to point programming, slide / drag soldering operations, expand step and repeat functions, array functions and group functions.  Simulation modes and step by step program walk-through come standard.</a:t>
            </a:r>
            <a:endParaRPr lang="zh-CN" altLang="en-US" sz="800" dirty="0">
              <a:sym typeface="Arial" panose="020B0604020202020204" pitchFamily="34" charset="0"/>
            </a:endParaRPr>
          </a:p>
          <a:p>
            <a:endParaRPr lang="zh-CN" altLang="en-US" sz="700" dirty="0">
              <a:latin typeface="+mj-lt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149600" y="974311"/>
            <a:ext cx="3210465" cy="0"/>
            <a:chOff x="3769455" y="1291918"/>
            <a:chExt cx="3210465" cy="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769455" y="1291918"/>
              <a:ext cx="662048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474305" y="1291918"/>
              <a:ext cx="2505615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247948"/>
            <a:ext cx="75168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97" y="109442"/>
            <a:ext cx="2422023" cy="472988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2" y="1016522"/>
            <a:ext cx="3739103" cy="30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13297" y1="37237" x2="13297" y2="37237"/>
                        <a14:foregroundMark x1="13187" y1="50585" x2="13187" y2="50585"/>
                        <a14:foregroundMark x1="18846" y1="45902" x2="18846" y2="45902"/>
                        <a14:foregroundMark x1="43132" y1="41218" x2="43132" y2="41218"/>
                        <a14:foregroundMark x1="55714" y1="37237" x2="55714" y2="37237"/>
                        <a14:foregroundMark x1="54725" y1="50585" x2="54725" y2="50585"/>
                        <a14:foregroundMark x1="62912" y1="50585" x2="62912" y2="50585"/>
                        <a14:foregroundMark x1="71758" y1="48946" x2="71758" y2="48946"/>
                        <a14:foregroundMark x1="79121" y1="37705" x2="79121" y2="37705"/>
                        <a14:foregroundMark x1="78407" y1="51991" x2="78407" y2="51991"/>
                        <a14:foregroundMark x1="85275" y1="45433" x2="85275" y2="45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" y="-89257"/>
            <a:ext cx="3704971" cy="87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alpha val="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-15875"/>
            <a:ext cx="7567930" cy="4182745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165453" y="939514"/>
            <a:ext cx="170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latin typeface="+mj-lt"/>
                <a:ea typeface="黑体" panose="02010609060101010101" pitchFamily="49" charset="-122"/>
                <a:sym typeface="+mn-ea"/>
              </a:rPr>
              <a:t>ET9384C/9484C</a:t>
            </a:r>
            <a:endParaRPr lang="zh-CN" altLang="en-US" sz="1600" b="1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06B8818E-8C88-44A7-A57D-C570952591CD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4867463"/>
              </p:ext>
            </p:extLst>
          </p:nvPr>
        </p:nvGraphicFramePr>
        <p:xfrm>
          <a:off x="496887" y="4205358"/>
          <a:ext cx="6565265" cy="26892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54735"/>
                <a:gridCol w="645160"/>
                <a:gridCol w="2432685"/>
                <a:gridCol w="2432685"/>
              </a:tblGrid>
              <a:tr h="19240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9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Model</a:t>
                      </a: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2215" marR="6221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900" dirty="0" smtClean="0"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PROMATION </a:t>
                      </a:r>
                      <a:r>
                        <a:rPr lang="en-US" altLang="zh-CN" sz="900" dirty="0"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ET9384C</a:t>
                      </a:r>
                      <a:endParaRPr lang="en-US" altLang="en-US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PROMATION 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ET9484C</a:t>
                      </a:r>
                      <a:endParaRPr lang="en-US" altLang="en-US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906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Number of controllable axis</a:t>
                      </a:r>
                      <a:endParaRPr lang="zh-CN" altLang="en-US" sz="800" dirty="0">
                        <a:solidFill>
                          <a:srgbClr val="404040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4</a:t>
                      </a:r>
                      <a:endParaRPr lang="en-US" altLang="en-US" sz="800" b="1" dirty="0">
                        <a:solidFill>
                          <a:srgbClr val="404040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4</a:t>
                      </a:r>
                      <a:endParaRPr lang="en-US" altLang="en-US" sz="800" b="1" dirty="0">
                        <a:solidFill>
                          <a:srgbClr val="404040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3970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Power consumption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280W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280W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27432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+mj-lt"/>
                          <a:ea typeface="黑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Heating controller power consumption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150</a:t>
                      </a: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150</a:t>
                      </a:r>
                      <a:r>
                        <a:rPr lang="en-US" altLang="zh-CN" sz="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3970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Movement </a:t>
                      </a: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range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X/Y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300mm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400mm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390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Z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100</a:t>
                      </a: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mm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100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mm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384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R </a:t>
                      </a: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55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300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sym typeface="Arial" panose="020B0604020202020204" pitchFamily="34" charset="0"/>
                        </a:rPr>
                        <a:t>°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300</a:t>
                      </a:r>
                      <a:r>
                        <a:rPr lang="en-US" altLang="zh-CN" sz="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°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3970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Moving </a:t>
                      </a: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speed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X/Y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0.1～600 mm/sec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0.1～600 mm/sec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390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Z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0.1～200 mm/sec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0.1～200 mm/sec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390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55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sym typeface="Arial" panose="020B0604020202020204" pitchFamily="34" charset="0"/>
                        </a:rPr>
                        <a:t>R </a:t>
                      </a: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cs typeface="+mn-cs"/>
                          <a:sym typeface="Arial" panose="020B0604020202020204" pitchFamily="34" charset="0"/>
                        </a:rPr>
                        <a:t>0.1-600°/sec</a:t>
                      </a: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55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cs typeface="+mn-cs"/>
                          <a:sym typeface="Arial" panose="020B0604020202020204" pitchFamily="34" charset="0"/>
                        </a:rPr>
                        <a:t>0.1-600°/sec</a:t>
                      </a:r>
                    </a:p>
                  </a:txBody>
                  <a:tcPr marL="34996" marR="34996" marT="0" marB="0" anchor="ctr"/>
                </a:tc>
              </a:tr>
              <a:tr h="13906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Repeatable accuracy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X/Y/Z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± 0.02 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± 0.02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390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55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sym typeface="Arial" panose="020B0604020202020204" pitchFamily="34" charset="0"/>
                        </a:rPr>
                        <a:t>R </a:t>
                      </a: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cs typeface="+mn-cs"/>
                          <a:sym typeface="Arial" panose="020B0604020202020204" pitchFamily="34" charset="0"/>
                        </a:rPr>
                        <a:t>±0.02°</a:t>
                      </a: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55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cs typeface="+mn-cs"/>
                          <a:sym typeface="Arial" panose="020B0604020202020204" pitchFamily="34" charset="0"/>
                        </a:rPr>
                        <a:t>±0.02°</a:t>
                      </a:r>
                    </a:p>
                  </a:txBody>
                  <a:tcPr marL="34996" marR="34996" marT="0" marB="0" anchor="ctr"/>
                </a:tc>
              </a:tr>
              <a:tr h="13906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Maximum </a:t>
                      </a:r>
                      <a:r>
                        <a:rPr lang="zh-CN" alt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payload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Z </a:t>
                      </a:r>
                      <a:r>
                        <a:rPr lang="en-US" altLang="zh-CN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2kg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2kg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+mj-lt"/>
                          <a:ea typeface="+mj-ea"/>
                          <a:sym typeface="Arial" panose="020B0604020202020204" pitchFamily="34" charset="0"/>
                        </a:rPr>
                        <a:t>P</a:t>
                      </a:r>
                      <a:r>
                        <a:rPr lang="zh-CN" altLang="en-US" sz="800" dirty="0">
                          <a:latin typeface="+mj-lt"/>
                          <a:ea typeface="+mj-ea"/>
                          <a:sym typeface="Arial" panose="020B0604020202020204" pitchFamily="34" charset="0"/>
                        </a:rPr>
                        <a:t>latform</a:t>
                      </a:r>
                      <a:endParaRPr lang="zh-CN" altLang="en-US" sz="80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5kg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5kg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3970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O</a:t>
                      </a:r>
                      <a:r>
                        <a:rPr lang="zh-CN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perating range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240*300mm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340*400mm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3843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Size</a:t>
                      </a:r>
                      <a:r>
                        <a:rPr lang="zh-CN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W*D*H</a:t>
                      </a:r>
                      <a:r>
                        <a:rPr lang="zh-CN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620x605x720mm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720x705x890mm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3906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Weight</a:t>
                      </a:r>
                      <a:endParaRPr lang="zh-CN" altLang="en-US" sz="800" dirty="0">
                        <a:solidFill>
                          <a:srgbClr val="404040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45kg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55kg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</a:tbl>
          </a:graphicData>
        </a:graphic>
      </p:graphicFrame>
      <p:sp>
        <p:nvSpPr>
          <p:cNvPr id="38" name="矩形: 圆角 49"/>
          <p:cNvSpPr/>
          <p:nvPr/>
        </p:nvSpPr>
        <p:spPr>
          <a:xfrm>
            <a:off x="566790" y="7227613"/>
            <a:ext cx="6575510" cy="1416257"/>
          </a:xfrm>
          <a:prstGeom prst="roundRect">
            <a:avLst>
              <a:gd name="adj" fmla="val 58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559600" y="7143401"/>
            <a:ext cx="6539771" cy="0"/>
            <a:chOff x="3769455" y="1291918"/>
            <a:chExt cx="6539771" cy="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3769455" y="1291918"/>
              <a:ext cx="1189713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041873" y="1291918"/>
              <a:ext cx="5267353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/>
        </p:nvSpPr>
        <p:spPr>
          <a:xfrm>
            <a:off x="5717259" y="7841892"/>
            <a:ext cx="1078436" cy="28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62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Maximum </a:t>
            </a:r>
            <a:r>
              <a:rPr lang="en-US" sz="6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working</a:t>
            </a:r>
            <a:r>
              <a:rPr sz="6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sz="62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range: 240*300mm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226" y="7408804"/>
            <a:ext cx="892860" cy="352506"/>
          </a:xfrm>
          <a:prstGeom prst="rect">
            <a:avLst/>
          </a:prstGeom>
        </p:spPr>
      </p:pic>
      <p:sp>
        <p:nvSpPr>
          <p:cNvPr id="46" name="矩形: 圆角 78"/>
          <p:cNvSpPr/>
          <p:nvPr/>
        </p:nvSpPr>
        <p:spPr>
          <a:xfrm>
            <a:off x="559600" y="8942668"/>
            <a:ext cx="6575510" cy="1416257"/>
          </a:xfrm>
          <a:prstGeom prst="roundRect">
            <a:avLst>
              <a:gd name="adj" fmla="val 58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43461" y="8641670"/>
            <a:ext cx="1691613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ET9484C Size</a:t>
            </a:r>
            <a:endParaRPr lang="en-US" altLang="zh-CN" sz="1000" b="1" dirty="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59600" y="8877916"/>
            <a:ext cx="6539771" cy="0"/>
            <a:chOff x="3769455" y="1291918"/>
            <a:chExt cx="6539771" cy="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3769455" y="1291918"/>
              <a:ext cx="1189713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5041873" y="1291918"/>
              <a:ext cx="5267353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0" name="文本框 59"/>
          <p:cNvSpPr txBox="1"/>
          <p:nvPr/>
        </p:nvSpPr>
        <p:spPr>
          <a:xfrm>
            <a:off x="5783510" y="9606297"/>
            <a:ext cx="1078436" cy="28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62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Maximum </a:t>
            </a:r>
            <a:r>
              <a:rPr lang="en-US" sz="6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working</a:t>
            </a:r>
            <a:r>
              <a:rPr sz="6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sz="62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range: 340*400mm</a:t>
            </a: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812" y="9212319"/>
            <a:ext cx="892860" cy="35250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6"/>
          <a:srcRect t="6795"/>
          <a:stretch>
            <a:fillRect/>
          </a:stretch>
        </p:blipFill>
        <p:spPr>
          <a:xfrm>
            <a:off x="2592721" y="7290024"/>
            <a:ext cx="1016980" cy="1291434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911" y="7267148"/>
            <a:ext cx="1348157" cy="1374522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8"/>
          <a:srcRect t="5505"/>
          <a:stretch>
            <a:fillRect/>
          </a:stretch>
        </p:blipFill>
        <p:spPr>
          <a:xfrm>
            <a:off x="2930613" y="9007546"/>
            <a:ext cx="996834" cy="1273456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065" y="9007546"/>
            <a:ext cx="1371775" cy="130742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1813" y="7252233"/>
            <a:ext cx="1344187" cy="1291435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0610" y="9058854"/>
            <a:ext cx="1522083" cy="1272288"/>
          </a:xfrm>
          <a:prstGeom prst="rect">
            <a:avLst/>
          </a:prstGeom>
        </p:spPr>
      </p:pic>
      <p:sp>
        <p:nvSpPr>
          <p:cNvPr id="73" name="文本框 72"/>
          <p:cNvSpPr txBox="1"/>
          <p:nvPr/>
        </p:nvSpPr>
        <p:spPr>
          <a:xfrm>
            <a:off x="443461" y="6894014"/>
            <a:ext cx="1691613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ET9384C Size</a:t>
            </a:r>
            <a:endParaRPr lang="en-US" altLang="zh-CN" sz="1000" b="1" dirty="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koppt-文本框"/>
          <p:cNvSpPr/>
          <p:nvPr/>
        </p:nvSpPr>
        <p:spPr>
          <a:xfrm flipH="1">
            <a:off x="3019962" y="904875"/>
            <a:ext cx="45808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>
                <a:latin typeface="+mj-lt"/>
                <a:ea typeface="+mj-ea"/>
                <a:sym typeface="Arial" panose="020B0604020202020204" pitchFamily="34" charset="0"/>
              </a:rPr>
              <a:t>M</a:t>
            </a:r>
            <a:r>
              <a:rPr lang="zh-CN" altLang="en-US" sz="1000" b="1" dirty="0">
                <a:latin typeface="+mj-lt"/>
                <a:ea typeface="+mj-ea"/>
                <a:sym typeface="Arial" panose="020B0604020202020204" pitchFamily="34" charset="0"/>
              </a:rPr>
              <a:t>otion </a:t>
            </a:r>
            <a:r>
              <a:rPr lang="en-US" altLang="zh-CN" sz="1000" b="1" dirty="0" smtClean="0">
                <a:latin typeface="+mj-lt"/>
                <a:ea typeface="+mj-ea"/>
                <a:sym typeface="Arial" panose="020B0604020202020204" pitchFamily="34" charset="0"/>
              </a:rPr>
              <a:t>P</a:t>
            </a:r>
            <a:r>
              <a:rPr lang="zh-CN" altLang="en-US" sz="1000" b="1" dirty="0" smtClean="0">
                <a:latin typeface="+mj-lt"/>
                <a:ea typeface="+mj-ea"/>
                <a:sym typeface="Arial" panose="020B0604020202020204" pitchFamily="34" charset="0"/>
              </a:rPr>
              <a:t>latform</a:t>
            </a:r>
            <a:endParaRPr lang="en-US" altLang="zh-CN" sz="10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800" dirty="0">
                <a:ea typeface="黑体" panose="02010609060101010101" pitchFamily="49" charset="-122"/>
                <a:sym typeface="Arial" panose="020B0604020202020204" pitchFamily="34" charset="0"/>
              </a:rPr>
              <a:t>E</a:t>
            </a:r>
            <a:r>
              <a:rPr lang="en-US" sz="800" dirty="0">
                <a:ea typeface="黑体" panose="02010609060101010101" pitchFamily="49" charset="-122"/>
                <a:sym typeface="Arial" panose="020B0604020202020204" pitchFamily="34" charset="0"/>
              </a:rPr>
              <a:t>CO Series Soldering Robot with high precision built-in solder feeding module, pulse control of solder feed length and speed, real-time temperature control and independent solder feeding module provide easier maintenance. High performance soldering at an affordable price. </a:t>
            </a:r>
            <a:endParaRPr lang="en-US" sz="800" dirty="0">
              <a:sym typeface="Arial" panose="020B0604020202020204" pitchFamily="34" charset="0"/>
            </a:endParaRPr>
          </a:p>
          <a:p>
            <a:r>
              <a:rPr lang="en-US" altLang="zh-CN" sz="800" dirty="0" smtClean="0">
                <a:sym typeface="Arial" panose="020B0604020202020204" pitchFamily="34" charset="0"/>
              </a:rPr>
              <a:t>. </a:t>
            </a:r>
            <a:endParaRPr lang="en-US" altLang="zh-CN" sz="800" dirty="0">
              <a:sym typeface="Arial" panose="020B0604020202020204" pitchFamily="34" charset="0"/>
            </a:endParaRPr>
          </a:p>
          <a:p>
            <a:pPr lvl="0"/>
            <a:endParaRPr lang="en-US" sz="800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" name="koppt-文本框"/>
          <p:cNvSpPr/>
          <p:nvPr/>
        </p:nvSpPr>
        <p:spPr>
          <a:xfrm flipH="1">
            <a:off x="3019962" y="1467809"/>
            <a:ext cx="45815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Heating </a:t>
            </a:r>
            <a:r>
              <a:rPr lang="en-US" altLang="zh-CN" sz="1000" b="1" dirty="0" smtClean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Controller</a:t>
            </a:r>
            <a:endParaRPr lang="en-US" altLang="zh-CN" sz="1000" b="1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en-US" altLang="zh-CN" sz="800" dirty="0">
                <a:sym typeface="+mn-ea"/>
              </a:rPr>
              <a:t>High-power PROMATION 262 provides intelligent temperature control, features a high-frequency eddy current heating technology, double temperature display, digital temperature calibration, password </a:t>
            </a:r>
            <a:r>
              <a:rPr lang="en-US" altLang="zh-CN" sz="800" dirty="0" smtClean="0">
                <a:sym typeface="+mn-ea"/>
              </a:rPr>
              <a:t>control, switching </a:t>
            </a:r>
            <a:r>
              <a:rPr lang="en-US" altLang="zh-CN" sz="800" dirty="0">
                <a:sym typeface="+mn-ea"/>
              </a:rPr>
              <a:t>power supply; resulting in a stable and reliable </a:t>
            </a:r>
            <a:r>
              <a:rPr lang="en-US" altLang="zh-CN" sz="800" dirty="0" smtClean="0">
                <a:sym typeface="+mn-ea"/>
              </a:rPr>
              <a:t>output.</a:t>
            </a:r>
            <a:endParaRPr sz="800" dirty="0">
              <a:latin typeface="+mj-lt"/>
              <a:sym typeface="+mn-ea"/>
            </a:endParaRPr>
          </a:p>
        </p:txBody>
      </p:sp>
      <p:sp>
        <p:nvSpPr>
          <p:cNvPr id="6" name="文本框 37"/>
          <p:cNvSpPr txBox="1"/>
          <p:nvPr/>
        </p:nvSpPr>
        <p:spPr>
          <a:xfrm>
            <a:off x="3019962" y="2024157"/>
            <a:ext cx="4719320" cy="834271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ym typeface="Arial" panose="020B0604020202020204" pitchFamily="34" charset="0"/>
              </a:rPr>
              <a:t>Soldering </a:t>
            </a:r>
            <a:r>
              <a:rPr lang="en-US" altLang="zh-CN" sz="1000" b="1" dirty="0" smtClean="0">
                <a:sym typeface="Arial" panose="020B0604020202020204" pitchFamily="34" charset="0"/>
              </a:rPr>
              <a:t>Iron</a:t>
            </a:r>
            <a:r>
              <a:rPr lang="en-US" altLang="zh-CN" sz="1100" b="1" dirty="0" smtClean="0">
                <a:sym typeface="Arial" panose="020B0604020202020204" pitchFamily="34" charset="0"/>
              </a:rPr>
              <a:t>  </a:t>
            </a:r>
            <a:endParaRPr lang="en-US" altLang="zh-CN" sz="1100" b="1" dirty="0">
              <a:sym typeface="Arial" panose="020B0604020202020204" pitchFamily="34" charset="0"/>
            </a:endParaRPr>
          </a:p>
          <a:p>
            <a:r>
              <a:rPr lang="en-US" altLang="zh-CN" sz="800" dirty="0" smtClean="0">
                <a:sym typeface="Arial" panose="020B0604020202020204" pitchFamily="34" charset="0"/>
              </a:rPr>
              <a:t>150Watt Industrial Grade Soldering </a:t>
            </a:r>
            <a:r>
              <a:rPr lang="en-US" altLang="zh-CN" sz="800" dirty="0">
                <a:sym typeface="Arial" panose="020B0604020202020204" pitchFamily="34" charset="0"/>
              </a:rPr>
              <a:t>I</a:t>
            </a:r>
            <a:r>
              <a:rPr lang="en-US" altLang="zh-CN" sz="800" dirty="0" smtClean="0">
                <a:sym typeface="Arial" panose="020B0604020202020204" pitchFamily="34" charset="0"/>
              </a:rPr>
              <a:t>ron, </a:t>
            </a:r>
            <a:r>
              <a:rPr lang="en-US" altLang="zh-CN" sz="800" dirty="0">
                <a:sym typeface="Arial" panose="020B0604020202020204" pitchFamily="34" charset="0"/>
              </a:rPr>
              <a:t>front temperature sensor, </a:t>
            </a:r>
            <a:r>
              <a:rPr lang="en-US" altLang="zh-CN" sz="800" dirty="0" smtClean="0">
                <a:sym typeface="Arial" panose="020B0604020202020204" pitchFamily="34" charset="0"/>
              </a:rPr>
              <a:t>rapid </a:t>
            </a:r>
            <a:r>
              <a:rPr lang="en-US" altLang="zh-CN" sz="800" dirty="0">
                <a:sym typeface="Arial" panose="020B0604020202020204" pitchFamily="34" charset="0"/>
              </a:rPr>
              <a:t>sensing of solder joint temperature fluctuation, rapid thermal recovery.</a:t>
            </a:r>
          </a:p>
          <a:p>
            <a:endParaRPr lang="en-US" altLang="zh-CN" sz="800" dirty="0">
              <a:sym typeface="Arial" panose="020B0604020202020204" pitchFamily="34" charset="0"/>
            </a:endParaRPr>
          </a:p>
          <a:p>
            <a:endParaRPr lang="zh-CN" altLang="en-US" sz="800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53039" y="618052"/>
            <a:ext cx="2686866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F</a:t>
            </a:r>
            <a:r>
              <a:rPr lang="zh-CN" altLang="en-US" sz="10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eatures</a:t>
            </a:r>
          </a:p>
        </p:txBody>
      </p:sp>
      <p:sp>
        <p:nvSpPr>
          <p:cNvPr id="20" name="koppt-文本框"/>
          <p:cNvSpPr/>
          <p:nvPr/>
        </p:nvSpPr>
        <p:spPr>
          <a:xfrm flipH="1">
            <a:off x="3019962" y="2490622"/>
            <a:ext cx="44615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>
                <a:sym typeface="Arial" panose="020B0604020202020204" pitchFamily="34" charset="0"/>
              </a:rPr>
              <a:t>Solder </a:t>
            </a:r>
            <a:r>
              <a:rPr lang="en-US" altLang="zh-CN" sz="1000" b="1" dirty="0" smtClean="0">
                <a:sym typeface="Arial" panose="020B0604020202020204" pitchFamily="34" charset="0"/>
              </a:rPr>
              <a:t>Feeder </a:t>
            </a:r>
            <a:endParaRPr lang="en-US" altLang="zh-CN" sz="1000" b="1" dirty="0">
              <a:sym typeface="Arial" panose="020B0604020202020204" pitchFamily="34" charset="0"/>
            </a:endParaRPr>
          </a:p>
          <a:p>
            <a:pPr lvl="0"/>
            <a:r>
              <a:rPr lang="en-US" sz="800" dirty="0">
                <a:sym typeface="Arial" panose="020B0604020202020204" pitchFamily="34" charset="0"/>
              </a:rPr>
              <a:t>Compact high precision solder feeder, controlled by precision stepping motor, the minimum solder feeding length can reach 0.1mm.  Standard features include: material outage alarm and material jam detection alarm.</a:t>
            </a:r>
            <a:endParaRPr lang="en-US" altLang="zh-CN" sz="800" dirty="0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5" name="文本框 37"/>
          <p:cNvSpPr txBox="1"/>
          <p:nvPr/>
        </p:nvSpPr>
        <p:spPr>
          <a:xfrm>
            <a:off x="3019962" y="3045515"/>
            <a:ext cx="4662805" cy="800219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ym typeface="Arial" panose="020B0604020202020204" pitchFamily="34" charset="0"/>
              </a:rPr>
              <a:t>Teach </a:t>
            </a:r>
            <a:r>
              <a:rPr lang="en-US" altLang="zh-CN" sz="1000" b="1" dirty="0" smtClean="0">
                <a:sym typeface="Arial" panose="020B0604020202020204" pitchFamily="34" charset="0"/>
              </a:rPr>
              <a:t>Pendant</a:t>
            </a:r>
            <a:endParaRPr lang="en-US" altLang="zh-CN" sz="1000" b="1" dirty="0">
              <a:sym typeface="Arial" panose="020B0604020202020204" pitchFamily="34" charset="0"/>
            </a:endParaRPr>
          </a:p>
          <a:p>
            <a:r>
              <a:rPr lang="en-US" altLang="zh-CN" sz="800" dirty="0">
                <a:sym typeface="Arial" panose="020B0604020202020204" pitchFamily="34" charset="0"/>
              </a:rPr>
              <a:t>Easy-to-use  teaching pendant, supports: point  to point programming, slide / drag soldering operations, expand step and repeat functions, array functions and group functions.  Simulation modes and step by step program walk-through come standard.</a:t>
            </a:r>
            <a:endParaRPr lang="zh-CN" altLang="en-US" sz="800" dirty="0">
              <a:sym typeface="Arial" panose="020B0604020202020204" pitchFamily="34" charset="0"/>
            </a:endParaRPr>
          </a:p>
          <a:p>
            <a:endParaRPr lang="zh-CN" altLang="en-US" sz="700" dirty="0">
              <a:latin typeface="+mj-lt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149695" y="904568"/>
            <a:ext cx="3210465" cy="0"/>
            <a:chOff x="3769455" y="1291918"/>
            <a:chExt cx="3210465" cy="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769455" y="1291918"/>
              <a:ext cx="662048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474305" y="1291918"/>
              <a:ext cx="2505615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05" y="152940"/>
            <a:ext cx="2507994" cy="4897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5"/>
          <a:stretch/>
        </p:blipFill>
        <p:spPr bwMode="auto">
          <a:xfrm>
            <a:off x="26035" y="10367358"/>
            <a:ext cx="7516812" cy="32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图片 38">
            <a:extLst>
              <a:ext uri="{FF2B5EF4-FFF2-40B4-BE49-F238E27FC236}">
                <a16:creationId xmlns="" xmlns:a16="http://schemas.microsoft.com/office/drawing/2014/main" xmlns:lc="http://schemas.openxmlformats.org/drawingml/2006/lockedCanvas" id="{4681B9F0-CDB2-F439-DCAD-B3E4802A691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94248"/>
            <a:ext cx="3075328" cy="288880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3297" y1="37237" x2="13297" y2="37237"/>
                        <a14:foregroundMark x1="13187" y1="50585" x2="13187" y2="50585"/>
                        <a14:foregroundMark x1="18846" y1="45902" x2="18846" y2="45902"/>
                        <a14:foregroundMark x1="43132" y1="41218" x2="43132" y2="41218"/>
                        <a14:foregroundMark x1="55714" y1="37237" x2="55714" y2="37237"/>
                        <a14:foregroundMark x1="54725" y1="50585" x2="54725" y2="50585"/>
                        <a14:foregroundMark x1="62912" y1="50585" x2="62912" y2="50585"/>
                        <a14:foregroundMark x1="71758" y1="48946" x2="71758" y2="48946"/>
                        <a14:foregroundMark x1="79121" y1="37705" x2="79121" y2="37705"/>
                        <a14:foregroundMark x1="78407" y1="51991" x2="78407" y2="51991"/>
                        <a14:foregroundMark x1="85275" y1="45433" x2="85275" y2="45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9" y="-37365"/>
            <a:ext cx="3704971" cy="87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alpha val="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-38735"/>
            <a:ext cx="7567930" cy="418274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06B8818E-8C88-44A7-A57D-C570952591CD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9993" y="818322"/>
            <a:ext cx="1313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+mj-lt"/>
                <a:ea typeface="黑体" panose="02010609060101010101" pitchFamily="49" charset="-122"/>
              </a:rPr>
              <a:t>ET9584CYA</a:t>
            </a:r>
            <a:endParaRPr lang="zh-CN" altLang="en-US" sz="1600" b="1" dirty="0">
              <a:latin typeface="+mj-lt"/>
              <a:ea typeface="黑体" panose="02010609060101010101" pitchFamily="49" charset="-122"/>
            </a:endParaRPr>
          </a:p>
        </p:txBody>
      </p:sp>
      <p:graphicFrame>
        <p:nvGraphicFramePr>
          <p:cNvPr id="70" name="表格 6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0042742"/>
              </p:ext>
            </p:extLst>
          </p:nvPr>
        </p:nvGraphicFramePr>
        <p:xfrm>
          <a:off x="496409" y="4218666"/>
          <a:ext cx="6586381" cy="26094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81402"/>
                <a:gridCol w="1028117"/>
                <a:gridCol w="3876862"/>
              </a:tblGrid>
              <a:tr h="20764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9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Model</a:t>
                      </a: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2215" marR="6221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900" dirty="0" smtClean="0"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PROMATION </a:t>
                      </a:r>
                      <a:r>
                        <a:rPr lang="en-US" altLang="zh-CN" sz="900" dirty="0"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ET9584CYA</a:t>
                      </a:r>
                      <a:endParaRPr lang="en-US" altLang="en-US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049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Number of controllable axis</a:t>
                      </a:r>
                      <a:endParaRPr lang="zh-CN" altLang="en-US" sz="800" dirty="0">
                        <a:solidFill>
                          <a:srgbClr val="404040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4</a:t>
                      </a:r>
                      <a:endParaRPr lang="en-US" altLang="en-US" sz="800" b="1" dirty="0">
                        <a:solidFill>
                          <a:srgbClr val="404040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Power consumption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310W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+mj-lt"/>
                          <a:ea typeface="黑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Heating controller power consumption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150</a:t>
                      </a: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Movement </a:t>
                      </a: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range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X/Y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500mm/400mm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49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Z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100</a:t>
                      </a: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mm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55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+mn-ea"/>
                          <a:sym typeface="Arial" panose="020B0604020202020204" pitchFamily="34" charset="0"/>
                        </a:rPr>
                        <a:t>R </a:t>
                      </a:r>
                      <a:r>
                        <a:rPr lang="en-US" altLang="zh-CN" sz="800" dirty="0" smtClean="0">
                          <a:effectLst/>
                          <a:latin typeface="+mj-lt"/>
                          <a:ea typeface="+mn-ea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300</a:t>
                      </a:r>
                      <a:r>
                        <a:rPr lang="en-US" altLang="zh-CN" sz="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°</a:t>
                      </a:r>
                      <a:endParaRPr lang="en-US" altLang="en-US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Moving</a:t>
                      </a:r>
                      <a:r>
                        <a:rPr lang="en-US" sz="800" baseline="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speed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X/Y</a:t>
                      </a:r>
                      <a:r>
                        <a:rPr lang="en-US" sz="800" baseline="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 A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0.1～600 mm/sec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Z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0.1～200 mm/sec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49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55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+mn-ea"/>
                          <a:sym typeface="Arial" panose="020B0604020202020204" pitchFamily="34" charset="0"/>
                        </a:rPr>
                        <a:t>R </a:t>
                      </a:r>
                      <a:r>
                        <a:rPr lang="en-US" altLang="zh-CN" sz="800" dirty="0" smtClean="0">
                          <a:effectLst/>
                          <a:latin typeface="+mj-lt"/>
                          <a:ea typeface="+mn-ea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55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cs typeface="+mn-cs"/>
                          <a:sym typeface="Arial" panose="020B0604020202020204" pitchFamily="34" charset="0"/>
                        </a:rPr>
                        <a:t>0.1</a:t>
                      </a:r>
                      <a:r>
                        <a:rPr lang="en-US" altLang="zh-CN" sz="800" dirty="0">
                          <a:effectLst/>
                          <a:latin typeface="+mj-lt"/>
                          <a:ea typeface="+mn-ea"/>
                          <a:sym typeface="Arial" panose="020B0604020202020204" pitchFamily="34" charset="0"/>
                        </a:rPr>
                        <a:t>～</a:t>
                      </a:r>
                      <a:r>
                        <a:rPr lang="en-US" altLang="en-US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cs typeface="+mn-cs"/>
                          <a:sym typeface="Arial" panose="020B0604020202020204" pitchFamily="34" charset="0"/>
                        </a:rPr>
                        <a:t>600°/sec</a:t>
                      </a:r>
                    </a:p>
                  </a:txBody>
                  <a:tcPr marL="34996" marR="34996" marT="0" marB="0" anchor="ctr"/>
                </a:tc>
              </a:tr>
              <a:tr h="150058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Repeatable accuracy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X/Y/Z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± 0.02 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55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+mn-ea"/>
                          <a:sym typeface="Arial" panose="020B0604020202020204" pitchFamily="34" charset="0"/>
                        </a:rPr>
                        <a:t>R </a:t>
                      </a:r>
                      <a:r>
                        <a:rPr lang="en-US" altLang="zh-CN" sz="800" dirty="0" smtClean="0">
                          <a:effectLst/>
                          <a:latin typeface="+mj-lt"/>
                          <a:ea typeface="+mn-ea"/>
                          <a:sym typeface="Arial" panose="020B0604020202020204" pitchFamily="34" charset="0"/>
                        </a:rPr>
                        <a:t>Axis</a:t>
                      </a:r>
                      <a:endParaRPr lang="en-US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55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cs typeface="+mn-cs"/>
                          <a:sym typeface="Arial" panose="020B0604020202020204" pitchFamily="34" charset="0"/>
                        </a:rPr>
                        <a:t>±0.02°</a:t>
                      </a:r>
                    </a:p>
                  </a:txBody>
                  <a:tcPr marL="34996" marR="34996" marT="0" marB="0" anchor="ctr"/>
                </a:tc>
              </a:tr>
              <a:tr h="15049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Maximum payload weight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Z </a:t>
                      </a:r>
                      <a:r>
                        <a:rPr lang="en-US" altLang="zh-CN" sz="800" dirty="0" smtClean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Axis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2kg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+mj-lt"/>
                          <a:ea typeface="+mj-ea"/>
                          <a:sym typeface="Arial" panose="020B0604020202020204" pitchFamily="34" charset="0"/>
                        </a:rPr>
                        <a:t>P</a:t>
                      </a:r>
                      <a:r>
                        <a:rPr lang="zh-CN" altLang="en-US" sz="800" dirty="0">
                          <a:latin typeface="+mj-lt"/>
                          <a:ea typeface="+mj-ea"/>
                          <a:sym typeface="Arial" panose="020B0604020202020204" pitchFamily="34" charset="0"/>
                        </a:rPr>
                        <a:t>latform</a:t>
                      </a:r>
                      <a:endParaRPr lang="zh-CN" altLang="en-US" sz="80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5kg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49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O</a:t>
                      </a:r>
                      <a:r>
                        <a:rPr lang="zh-CN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perating range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230*400mm</a:t>
                      </a:r>
                      <a:r>
                        <a:rPr lang="zh-CN" altLang="en-US" sz="800" dirty="0"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（</a:t>
                      </a:r>
                      <a:r>
                        <a:rPr lang="en-US" sz="800" dirty="0"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Double Y axes</a:t>
                      </a:r>
                      <a:r>
                        <a:rPr lang="zh-CN" altLang="en-US" sz="800" dirty="0"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）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/>
                </a:tc>
              </a:tr>
              <a:tr h="150058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Size</a:t>
                      </a:r>
                      <a:r>
                        <a:rPr lang="zh-CN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W*D*H</a:t>
                      </a:r>
                      <a:r>
                        <a:rPr lang="zh-CN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altLang="en-US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820x705x880mm</a:t>
                      </a:r>
                      <a:endParaRPr lang="en-US" altLang="en-US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058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Weight</a:t>
                      </a:r>
                      <a:endParaRPr lang="zh-CN" altLang="en-US" sz="800" dirty="0">
                        <a:solidFill>
                          <a:srgbClr val="404040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800" dirty="0">
                          <a:effectLst/>
                          <a:latin typeface="+mj-lt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65kg</a:t>
                      </a:r>
                      <a:endParaRPr lang="en-US" altLang="en-US" sz="800" b="1" dirty="0">
                        <a:solidFill>
                          <a:srgbClr val="404040"/>
                        </a:solidFill>
                        <a:effectLst/>
                        <a:latin typeface="+mj-lt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34996" marR="34996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6" name="矩形: 圆角 49"/>
          <p:cNvSpPr/>
          <p:nvPr/>
        </p:nvSpPr>
        <p:spPr>
          <a:xfrm>
            <a:off x="516890" y="7132320"/>
            <a:ext cx="6565900" cy="2435225"/>
          </a:xfrm>
          <a:prstGeom prst="roundRect">
            <a:avLst>
              <a:gd name="adj" fmla="val 58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089500" y="9111623"/>
            <a:ext cx="1078436" cy="376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615" dirty="0">
                <a:sym typeface="Arial" panose="020B0604020202020204" pitchFamily="34" charset="0"/>
              </a:rPr>
              <a:t>Maximum </a:t>
            </a:r>
            <a:r>
              <a:rPr lang="en-US" sz="615" dirty="0" smtClean="0">
                <a:sym typeface="Arial" panose="020B0604020202020204" pitchFamily="34" charset="0"/>
              </a:rPr>
              <a:t>working </a:t>
            </a:r>
            <a:r>
              <a:rPr sz="615" dirty="0" smtClean="0">
                <a:sym typeface="Arial" panose="020B0604020202020204" pitchFamily="34" charset="0"/>
              </a:rPr>
              <a:t> </a:t>
            </a:r>
            <a:r>
              <a:rPr sz="615" dirty="0">
                <a:sym typeface="Arial" panose="020B0604020202020204" pitchFamily="34" charset="0"/>
              </a:rPr>
              <a:t>range: 230*400mm (</a:t>
            </a:r>
            <a:r>
              <a:rPr lang="en-US" sz="615" dirty="0">
                <a:sym typeface="Arial" panose="020B0604020202020204" pitchFamily="34" charset="0"/>
              </a:rPr>
              <a:t>D</a:t>
            </a:r>
            <a:r>
              <a:rPr sz="615" dirty="0">
                <a:sym typeface="Arial" panose="020B0604020202020204" pitchFamily="34" charset="0"/>
              </a:rPr>
              <a:t>ouble Y </a:t>
            </a:r>
            <a:r>
              <a:rPr lang="en-US" sz="615" dirty="0">
                <a:sym typeface="Arial" panose="020B0604020202020204" pitchFamily="34" charset="0"/>
              </a:rPr>
              <a:t>Axes</a:t>
            </a:r>
            <a:r>
              <a:rPr sz="615" dirty="0">
                <a:sym typeface="Arial" panose="020B0604020202020204" pitchFamily="34" charset="0"/>
              </a:rPr>
              <a:t>)</a:t>
            </a:r>
            <a:endParaRPr lang="zh-CN" altLang="en-US" sz="62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719" y="8785009"/>
            <a:ext cx="892860" cy="352506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542508" y="7077930"/>
            <a:ext cx="6546447" cy="0"/>
            <a:chOff x="3769455" y="1291918"/>
            <a:chExt cx="6546447" cy="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3769455" y="1291918"/>
              <a:ext cx="662048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474305" y="1291918"/>
              <a:ext cx="5841597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47174" y="7390845"/>
            <a:ext cx="5394545" cy="1757301"/>
            <a:chOff x="789293" y="6707787"/>
            <a:chExt cx="6265862" cy="2041137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6871" y="6794501"/>
              <a:ext cx="1429814" cy="195442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9293" y="6794502"/>
              <a:ext cx="2125357" cy="195442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43108" y="6707787"/>
              <a:ext cx="2612047" cy="2041136"/>
            </a:xfrm>
            <a:prstGeom prst="rect">
              <a:avLst/>
            </a:prstGeom>
          </p:spPr>
        </p:pic>
      </p:grpSp>
      <p:sp>
        <p:nvSpPr>
          <p:cNvPr id="40" name="文本框 39"/>
          <p:cNvSpPr txBox="1"/>
          <p:nvPr/>
        </p:nvSpPr>
        <p:spPr>
          <a:xfrm>
            <a:off x="563109" y="6825174"/>
            <a:ext cx="1691613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Size</a:t>
            </a:r>
          </a:p>
        </p:txBody>
      </p:sp>
      <p:sp>
        <p:nvSpPr>
          <p:cNvPr id="2" name="koppt-文本框"/>
          <p:cNvSpPr/>
          <p:nvPr/>
        </p:nvSpPr>
        <p:spPr>
          <a:xfrm flipH="1">
            <a:off x="3006090" y="958215"/>
            <a:ext cx="45808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>
                <a:sym typeface="Arial" panose="020B0604020202020204" pitchFamily="34" charset="0"/>
              </a:rPr>
              <a:t>M</a:t>
            </a:r>
            <a:r>
              <a:rPr lang="zh-CN" altLang="en-US" sz="1000" b="1" dirty="0">
                <a:sym typeface="Arial" panose="020B0604020202020204" pitchFamily="34" charset="0"/>
              </a:rPr>
              <a:t>otion </a:t>
            </a:r>
            <a:r>
              <a:rPr lang="en-US" altLang="zh-CN" sz="1000" b="1" dirty="0" smtClean="0">
                <a:sym typeface="Arial" panose="020B0604020202020204" pitchFamily="34" charset="0"/>
              </a:rPr>
              <a:t>P</a:t>
            </a:r>
            <a:r>
              <a:rPr lang="zh-CN" altLang="en-US" sz="1000" b="1" dirty="0" smtClean="0">
                <a:sym typeface="Arial" panose="020B0604020202020204" pitchFamily="34" charset="0"/>
              </a:rPr>
              <a:t>latform</a:t>
            </a:r>
            <a:endParaRPr lang="en-US" altLang="zh-CN" sz="1000" b="1" dirty="0">
              <a:sym typeface="Arial" panose="020B0604020202020204" pitchFamily="34" charset="0"/>
            </a:endParaRPr>
          </a:p>
          <a:p>
            <a:pPr lvl="0"/>
            <a:r>
              <a:rPr lang="en-US" altLang="zh-CN" sz="800" dirty="0">
                <a:ea typeface="黑体" panose="02010609060101010101" pitchFamily="49" charset="-122"/>
                <a:sym typeface="Arial" panose="020B0604020202020204" pitchFamily="34" charset="0"/>
              </a:rPr>
              <a:t>E</a:t>
            </a:r>
            <a:r>
              <a:rPr lang="en-US" sz="800" dirty="0">
                <a:ea typeface="黑体" panose="02010609060101010101" pitchFamily="49" charset="-122"/>
                <a:sym typeface="Arial" panose="020B0604020202020204" pitchFamily="34" charset="0"/>
              </a:rPr>
              <a:t>CO Series Soldering Robot with high precision built-in solder feeding module, pulse control of solder feed length and speed, real-time temperature control and independent solder feeding module provide easier maintenance. High performance soldering at an affordable price</a:t>
            </a:r>
            <a:r>
              <a:rPr lang="en-US" sz="800" dirty="0" smtClean="0">
                <a:ea typeface="黑体" panose="02010609060101010101" pitchFamily="49" charset="-122"/>
                <a:sym typeface="Arial" panose="020B0604020202020204" pitchFamily="34" charset="0"/>
              </a:rPr>
              <a:t>.</a:t>
            </a:r>
            <a:endParaRPr lang="en-US" altLang="zh-CN" sz="800" dirty="0">
              <a:sym typeface="Arial" panose="020B0604020202020204" pitchFamily="34" charset="0"/>
            </a:endParaRPr>
          </a:p>
          <a:p>
            <a:pPr lvl="0"/>
            <a:endParaRPr lang="en-US" altLang="zh-CN" sz="800" dirty="0">
              <a:sym typeface="Arial" panose="020B0604020202020204" pitchFamily="34" charset="0"/>
            </a:endParaRPr>
          </a:p>
          <a:p>
            <a:pPr lvl="0"/>
            <a:endParaRPr lang="en-US" sz="800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" name="koppt-文本框"/>
          <p:cNvSpPr/>
          <p:nvPr/>
        </p:nvSpPr>
        <p:spPr>
          <a:xfrm flipH="1">
            <a:off x="3006090" y="1572895"/>
            <a:ext cx="45815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>
                <a:sym typeface="Arial" panose="020B0604020202020204" pitchFamily="34" charset="0"/>
              </a:rPr>
              <a:t>Heating </a:t>
            </a:r>
            <a:r>
              <a:rPr lang="en-US" altLang="zh-CN" sz="1000" b="1" dirty="0" smtClean="0">
                <a:sym typeface="Arial" panose="020B0604020202020204" pitchFamily="34" charset="0"/>
              </a:rPr>
              <a:t>Controller</a:t>
            </a:r>
            <a:endParaRPr lang="en-US" altLang="zh-CN" sz="1000" b="1" dirty="0">
              <a:sym typeface="Arial" panose="020B0604020202020204" pitchFamily="34" charset="0"/>
            </a:endParaRPr>
          </a:p>
          <a:p>
            <a:r>
              <a:rPr lang="en-US" altLang="zh-CN" sz="800" dirty="0" smtClean="0">
                <a:sym typeface="+mn-ea"/>
              </a:rPr>
              <a:t>High-power PROMATION 262 provides </a:t>
            </a:r>
            <a:r>
              <a:rPr lang="en-US" altLang="zh-CN" sz="800" dirty="0">
                <a:sym typeface="+mn-ea"/>
              </a:rPr>
              <a:t>intelligent temperature </a:t>
            </a:r>
            <a:r>
              <a:rPr lang="en-US" altLang="zh-CN" sz="800" dirty="0" smtClean="0">
                <a:sym typeface="+mn-ea"/>
              </a:rPr>
              <a:t>control, features a high-frequency </a:t>
            </a:r>
            <a:r>
              <a:rPr lang="en-US" altLang="zh-CN" sz="800" dirty="0">
                <a:sym typeface="+mn-ea"/>
              </a:rPr>
              <a:t>eddy current heating technology, double temperature display, digital temperature calibration, password </a:t>
            </a:r>
            <a:r>
              <a:rPr lang="en-US" altLang="zh-CN" sz="800" dirty="0" smtClean="0">
                <a:sym typeface="+mn-ea"/>
              </a:rPr>
              <a:t>control, switching </a:t>
            </a:r>
            <a:r>
              <a:rPr lang="en-US" altLang="zh-CN" sz="800" dirty="0">
                <a:sym typeface="+mn-ea"/>
              </a:rPr>
              <a:t>power </a:t>
            </a:r>
            <a:r>
              <a:rPr lang="en-US" altLang="zh-CN" sz="800" dirty="0" smtClean="0">
                <a:sym typeface="+mn-ea"/>
              </a:rPr>
              <a:t>supply; resulting in a stable </a:t>
            </a:r>
            <a:r>
              <a:rPr lang="en-US" altLang="zh-CN" sz="800" dirty="0">
                <a:sym typeface="+mn-ea"/>
              </a:rPr>
              <a:t>and reliable output.</a:t>
            </a:r>
          </a:p>
          <a:p>
            <a:pPr lvl="0"/>
            <a:endParaRPr sz="800" dirty="0">
              <a:latin typeface="+mj-lt"/>
              <a:sym typeface="+mn-ea"/>
            </a:endParaRPr>
          </a:p>
        </p:txBody>
      </p:sp>
      <p:sp>
        <p:nvSpPr>
          <p:cNvPr id="6" name="文本框 37"/>
          <p:cNvSpPr txBox="1"/>
          <p:nvPr/>
        </p:nvSpPr>
        <p:spPr>
          <a:xfrm>
            <a:off x="3006090" y="2131720"/>
            <a:ext cx="4719320" cy="681038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ym typeface="Arial" panose="020B0604020202020204" pitchFamily="34" charset="0"/>
              </a:rPr>
              <a:t>Soldering Iron</a:t>
            </a:r>
            <a:r>
              <a:rPr lang="en-US" altLang="zh-CN" sz="1100" b="1" dirty="0">
                <a:sym typeface="Arial" panose="020B0604020202020204" pitchFamily="34" charset="0"/>
              </a:rPr>
              <a:t/>
            </a:r>
            <a:br>
              <a:rPr lang="en-US" altLang="zh-CN" sz="1100" b="1" dirty="0">
                <a:sym typeface="Arial" panose="020B0604020202020204" pitchFamily="34" charset="0"/>
              </a:rPr>
            </a:br>
            <a:r>
              <a:rPr lang="en-US" altLang="zh-CN" sz="800" dirty="0" smtClean="0">
                <a:sym typeface="Arial" panose="020B0604020202020204" pitchFamily="34" charset="0"/>
              </a:rPr>
              <a:t>150Watt Industrial Grade S</a:t>
            </a:r>
            <a:r>
              <a:rPr lang="en-US" altLang="zh-CN" sz="800" dirty="0" smtClean="0">
                <a:sym typeface="Arial" panose="020B0604020202020204" pitchFamily="34" charset="0"/>
              </a:rPr>
              <a:t>oldering Iron, </a:t>
            </a:r>
            <a:r>
              <a:rPr lang="en-US" altLang="zh-CN" sz="800" dirty="0">
                <a:sym typeface="Arial" panose="020B0604020202020204" pitchFamily="34" charset="0"/>
              </a:rPr>
              <a:t>front temperature sensor, </a:t>
            </a:r>
            <a:r>
              <a:rPr lang="en-US" altLang="zh-CN" sz="800" dirty="0" smtClean="0">
                <a:sym typeface="Arial" panose="020B0604020202020204" pitchFamily="34" charset="0"/>
              </a:rPr>
              <a:t>rapid </a:t>
            </a:r>
            <a:r>
              <a:rPr lang="en-US" altLang="zh-CN" sz="800" dirty="0" smtClean="0">
                <a:sym typeface="Arial" panose="020B0604020202020204" pitchFamily="34" charset="0"/>
              </a:rPr>
              <a:t>sensing </a:t>
            </a:r>
            <a:r>
              <a:rPr lang="en-US" altLang="zh-CN" sz="800" dirty="0">
                <a:sym typeface="Arial" panose="020B0604020202020204" pitchFamily="34" charset="0"/>
              </a:rPr>
              <a:t>of solder joint temperature fluctuation, rapid thermal recovery.</a:t>
            </a:r>
          </a:p>
          <a:p>
            <a:endParaRPr lang="zh-CN" altLang="en-US" sz="800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53039" y="618052"/>
            <a:ext cx="2686866" cy="28711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F</a:t>
            </a:r>
            <a:r>
              <a:rPr lang="zh-CN" altLang="en-US" sz="11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eatures</a:t>
            </a:r>
          </a:p>
        </p:txBody>
      </p:sp>
      <p:sp>
        <p:nvSpPr>
          <p:cNvPr id="20" name="koppt-文本框"/>
          <p:cNvSpPr/>
          <p:nvPr/>
        </p:nvSpPr>
        <p:spPr>
          <a:xfrm flipH="1">
            <a:off x="3006090" y="2636813"/>
            <a:ext cx="44615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 smtClean="0">
                <a:sym typeface="Arial" panose="020B0604020202020204" pitchFamily="34" charset="0"/>
              </a:rPr>
              <a:t>Solder Feeder </a:t>
            </a:r>
            <a:endParaRPr lang="en-US" altLang="zh-CN" sz="1000" b="1" dirty="0">
              <a:sym typeface="Arial" panose="020B0604020202020204" pitchFamily="34" charset="0"/>
            </a:endParaRPr>
          </a:p>
          <a:p>
            <a:pPr lvl="0"/>
            <a:r>
              <a:rPr lang="en-US" sz="800" dirty="0">
                <a:sym typeface="Arial" panose="020B0604020202020204" pitchFamily="34" charset="0"/>
              </a:rPr>
              <a:t>Compact high precision solder feeder, controlled by precision stepping motor, the minimum solder feeding length can reach 0.1mm.  Standard features include: material outage alarm and material jam detection alarm.</a:t>
            </a:r>
            <a:endParaRPr lang="en-US" altLang="zh-CN" sz="800" dirty="0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5" name="文本框 37"/>
          <p:cNvSpPr txBox="1"/>
          <p:nvPr/>
        </p:nvSpPr>
        <p:spPr>
          <a:xfrm>
            <a:off x="3006090" y="3233321"/>
            <a:ext cx="4549780" cy="612934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ym typeface="Arial" panose="020B0604020202020204" pitchFamily="34" charset="0"/>
              </a:rPr>
              <a:t>Teach </a:t>
            </a:r>
            <a:r>
              <a:rPr lang="en-US" altLang="zh-CN" sz="1000" b="1" dirty="0" smtClean="0">
                <a:sym typeface="Arial" panose="020B0604020202020204" pitchFamily="34" charset="0"/>
              </a:rPr>
              <a:t>Pendant</a:t>
            </a:r>
            <a:endParaRPr lang="en-US" altLang="zh-CN" sz="1000" b="1" dirty="0">
              <a:sym typeface="Arial" panose="020B0604020202020204" pitchFamily="34" charset="0"/>
            </a:endParaRPr>
          </a:p>
          <a:p>
            <a:r>
              <a:rPr lang="en-US" altLang="zh-CN" sz="800" dirty="0" smtClean="0">
                <a:sym typeface="Arial" panose="020B0604020202020204" pitchFamily="34" charset="0"/>
              </a:rPr>
              <a:t>Easy-to-use  teaching </a:t>
            </a:r>
            <a:r>
              <a:rPr lang="en-US" altLang="zh-CN" sz="800" dirty="0">
                <a:sym typeface="Arial" panose="020B0604020202020204" pitchFamily="34" charset="0"/>
              </a:rPr>
              <a:t>pendant</a:t>
            </a:r>
            <a:r>
              <a:rPr lang="en-US" altLang="zh-CN" sz="800" dirty="0" smtClean="0">
                <a:sym typeface="Arial" panose="020B0604020202020204" pitchFamily="34" charset="0"/>
              </a:rPr>
              <a:t>, supports: point  to point programming, slide / drag soldering operations, expand step and repeat functions, array functions </a:t>
            </a:r>
            <a:r>
              <a:rPr lang="en-US" altLang="zh-CN" sz="800" dirty="0">
                <a:sym typeface="Arial" panose="020B0604020202020204" pitchFamily="34" charset="0"/>
              </a:rPr>
              <a:t>and group </a:t>
            </a:r>
            <a:r>
              <a:rPr lang="en-US" altLang="zh-CN" sz="800" dirty="0" smtClean="0">
                <a:sym typeface="Arial" panose="020B0604020202020204" pitchFamily="34" charset="0"/>
              </a:rPr>
              <a:t>functions</a:t>
            </a:r>
            <a:r>
              <a:rPr lang="en-US" altLang="zh-CN" sz="800" dirty="0" smtClean="0">
                <a:sym typeface="Arial" panose="020B0604020202020204" pitchFamily="34" charset="0"/>
              </a:rPr>
              <a:t>.  Simulation modes and step by step program walk-through come standard.</a:t>
            </a:r>
            <a:endParaRPr lang="zh-CN" altLang="en-US" sz="800" dirty="0">
              <a:latin typeface="+mj-lt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149695" y="904568"/>
            <a:ext cx="3210465" cy="0"/>
            <a:chOff x="3769455" y="1291918"/>
            <a:chExt cx="3210465" cy="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769455" y="1291918"/>
              <a:ext cx="662048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474305" y="1291918"/>
              <a:ext cx="2505615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" y="10251916"/>
            <a:ext cx="75168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29" y="49449"/>
            <a:ext cx="2545621" cy="49712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xmlns:lc="http://schemas.openxmlformats.org/drawingml/2006/lockedCanvas" id="{28C69FF6-7137-CFFD-277B-005A203A1B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" y="1092162"/>
            <a:ext cx="3244639" cy="3129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13297" y1="37237" x2="13297" y2="37237"/>
                        <a14:foregroundMark x1="13187" y1="50585" x2="13187" y2="50585"/>
                        <a14:foregroundMark x1="18846" y1="45902" x2="18846" y2="45902"/>
                        <a14:foregroundMark x1="43132" y1="41218" x2="43132" y2="41218"/>
                        <a14:foregroundMark x1="55714" y1="37237" x2="55714" y2="37237"/>
                        <a14:foregroundMark x1="54725" y1="50585" x2="54725" y2="50585"/>
                        <a14:foregroundMark x1="62912" y1="50585" x2="62912" y2="50585"/>
                        <a14:foregroundMark x1="71758" y1="48946" x2="71758" y2="48946"/>
                        <a14:foregroundMark x1="79121" y1="37705" x2="79121" y2="37705"/>
                        <a14:foregroundMark x1="78407" y1="51991" x2="78407" y2="51991"/>
                        <a14:foregroundMark x1="85275" y1="45433" x2="85275" y2="45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-137182"/>
            <a:ext cx="3704971" cy="87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alpha val="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-69215"/>
            <a:ext cx="7567930" cy="418274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06B8818E-8C88-44A7-A57D-C570952591CD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9993" y="818322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+mj-lt"/>
                <a:ea typeface="黑体" panose="02010609060101010101" pitchFamily="49" charset="-122"/>
              </a:rPr>
              <a:t>ESC40AB Enclosure</a:t>
            </a:r>
            <a:endParaRPr lang="zh-CN" altLang="en-US" sz="1600" b="1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" name="koppt-文本框"/>
          <p:cNvSpPr/>
          <p:nvPr/>
        </p:nvSpPr>
        <p:spPr>
          <a:xfrm flipH="1">
            <a:off x="3006090" y="1072515"/>
            <a:ext cx="45808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 smtClean="0">
                <a:sym typeface="Arial" panose="020B0604020202020204" pitchFamily="34" charset="0"/>
              </a:rPr>
              <a:t>ESC40AB Safety Enclosure</a:t>
            </a:r>
            <a:endParaRPr lang="en-US" altLang="zh-CN" sz="1000" b="1" dirty="0">
              <a:sym typeface="Arial" panose="020B0604020202020204" pitchFamily="34" charset="0"/>
            </a:endParaRPr>
          </a:p>
          <a:p>
            <a:pPr lvl="0"/>
            <a:r>
              <a:rPr lang="en-US" altLang="zh-CN" sz="800" dirty="0" smtClean="0">
                <a:ea typeface="黑体" panose="02010609060101010101" pitchFamily="49" charset="-122"/>
                <a:sym typeface="Arial" panose="020B0604020202020204" pitchFamily="34" charset="0"/>
              </a:rPr>
              <a:t>Fits all ECO Series Soldering Robot Models.</a:t>
            </a:r>
            <a:endParaRPr lang="en-US" altLang="zh-CN" sz="800" dirty="0">
              <a:sym typeface="Arial" panose="020B0604020202020204" pitchFamily="34" charset="0"/>
            </a:endParaRPr>
          </a:p>
          <a:p>
            <a:pPr lvl="0"/>
            <a:endParaRPr lang="en-US" altLang="zh-CN" sz="800" dirty="0">
              <a:sym typeface="Arial" panose="020B0604020202020204" pitchFamily="34" charset="0"/>
            </a:endParaRPr>
          </a:p>
          <a:p>
            <a:pPr lvl="0"/>
            <a:endParaRPr lang="en-US" sz="800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" name="koppt-文本框"/>
          <p:cNvSpPr/>
          <p:nvPr/>
        </p:nvSpPr>
        <p:spPr>
          <a:xfrm flipH="1">
            <a:off x="3006090" y="1504315"/>
            <a:ext cx="45815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 smtClean="0">
                <a:sym typeface="Arial" panose="020B0604020202020204" pitchFamily="34" charset="0"/>
              </a:rPr>
              <a:t>Improve Safety</a:t>
            </a:r>
            <a:endParaRPr lang="en-US" altLang="zh-CN" sz="1000" b="1" dirty="0">
              <a:sym typeface="Arial" panose="020B0604020202020204" pitchFamily="34" charset="0"/>
            </a:endParaRPr>
          </a:p>
          <a:p>
            <a:r>
              <a:rPr lang="en-US" altLang="zh-CN" sz="800" dirty="0" smtClean="0">
                <a:sym typeface="+mn-ea"/>
              </a:rPr>
              <a:t>Improve Operator Safety with a Floor Standing Safety Enclosure</a:t>
            </a:r>
            <a:endParaRPr lang="en-US" altLang="zh-CN" sz="800" dirty="0">
              <a:sym typeface="+mn-ea"/>
            </a:endParaRPr>
          </a:p>
          <a:p>
            <a:pPr lvl="0"/>
            <a:endParaRPr sz="800" dirty="0">
              <a:latin typeface="+mj-lt"/>
              <a:sym typeface="+mn-ea"/>
            </a:endParaRPr>
          </a:p>
        </p:txBody>
      </p:sp>
      <p:sp>
        <p:nvSpPr>
          <p:cNvPr id="6" name="文本框 37"/>
          <p:cNvSpPr txBox="1"/>
          <p:nvPr/>
        </p:nvSpPr>
        <p:spPr>
          <a:xfrm>
            <a:off x="3006090" y="1964080"/>
            <a:ext cx="4719320" cy="492443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ym typeface="Arial" panose="020B0604020202020204" pitchFamily="34" charset="0"/>
              </a:rPr>
              <a:t>Easy Set-Up &amp; Installation</a:t>
            </a:r>
            <a:br>
              <a:rPr lang="en-US" altLang="zh-CN" sz="1000" b="1" dirty="0" smtClean="0">
                <a:sym typeface="Arial" panose="020B0604020202020204" pitchFamily="34" charset="0"/>
              </a:rPr>
            </a:br>
            <a:r>
              <a:rPr lang="en-US" altLang="zh-CN" sz="800" dirty="0" smtClean="0">
                <a:sym typeface="Arial" panose="020B0604020202020204" pitchFamily="34" charset="0"/>
              </a:rPr>
              <a:t>Easy Set-Up and Installation, as the robot comes preinstalled in the safety enclosure.  Simply remove the unit from the crate and into</a:t>
            </a:r>
            <a:endParaRPr lang="zh-CN" altLang="en-US" sz="800" dirty="0">
              <a:latin typeface="+mj-lt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53039" y="618052"/>
            <a:ext cx="2686866" cy="28711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F</a:t>
            </a:r>
            <a:r>
              <a:rPr lang="zh-CN" altLang="en-US" sz="1100" b="1" dirty="0">
                <a:latin typeface="+mj-lt"/>
                <a:ea typeface="黑体" panose="02010609060101010101" pitchFamily="49" charset="-122"/>
                <a:sym typeface="Arial" panose="020B0604020202020204" pitchFamily="34" charset="0"/>
              </a:rPr>
              <a:t>eatures</a:t>
            </a:r>
          </a:p>
        </p:txBody>
      </p:sp>
      <p:sp>
        <p:nvSpPr>
          <p:cNvPr id="20" name="koppt-文本框"/>
          <p:cNvSpPr/>
          <p:nvPr/>
        </p:nvSpPr>
        <p:spPr>
          <a:xfrm flipH="1">
            <a:off x="3006090" y="2530133"/>
            <a:ext cx="44615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b="1" dirty="0" smtClean="0">
                <a:sym typeface="Arial" panose="020B0604020202020204" pitchFamily="34" charset="0"/>
              </a:rPr>
              <a:t>Elegant Appearance</a:t>
            </a:r>
            <a:endParaRPr lang="en-US" altLang="zh-CN" sz="1000" b="1" dirty="0">
              <a:sym typeface="Arial" panose="020B0604020202020204" pitchFamily="34" charset="0"/>
            </a:endParaRPr>
          </a:p>
          <a:p>
            <a:pPr lvl="0"/>
            <a:r>
              <a:rPr lang="en-US" sz="800" dirty="0" smtClean="0">
                <a:sym typeface="Arial" panose="020B0604020202020204" pitchFamily="34" charset="0"/>
              </a:rPr>
              <a:t>Add a sophisticated appearance to your manufacturing equipment and production line with the upgraded safety enclosure package.  The Interior LED Light Kit will illuminate the work cell; allowing for improved visibility during operation and set-up.</a:t>
            </a:r>
            <a:endParaRPr lang="en-US" altLang="zh-CN" sz="800" dirty="0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5" name="文本框 37"/>
          <p:cNvSpPr txBox="1"/>
          <p:nvPr/>
        </p:nvSpPr>
        <p:spPr>
          <a:xfrm>
            <a:off x="3006090" y="3233321"/>
            <a:ext cx="4549780" cy="492443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ym typeface="Arial" panose="020B0604020202020204" pitchFamily="34" charset="0"/>
              </a:rPr>
              <a:t>Lower Locking Cabinets</a:t>
            </a:r>
            <a:endParaRPr lang="en-US" altLang="zh-CN" sz="1000" b="1" dirty="0">
              <a:sym typeface="Arial" panose="020B0604020202020204" pitchFamily="34" charset="0"/>
            </a:endParaRPr>
          </a:p>
          <a:p>
            <a:r>
              <a:rPr lang="en-US" altLang="zh-CN" sz="800" dirty="0" smtClean="0">
                <a:sym typeface="Arial" panose="020B0604020202020204" pitchFamily="34" charset="0"/>
              </a:rPr>
              <a:t>Lower Locking Cabinet draws add improved human ergonomics and a local secured storage space for materials and spare parts.</a:t>
            </a:r>
            <a:endParaRPr lang="zh-CN" altLang="en-US" sz="800" dirty="0">
              <a:latin typeface="+mj-lt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149695" y="904568"/>
            <a:ext cx="3210465" cy="0"/>
            <a:chOff x="3769455" y="1291918"/>
            <a:chExt cx="3210465" cy="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769455" y="1291918"/>
              <a:ext cx="662048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474305" y="1291918"/>
              <a:ext cx="2505615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" y="10251916"/>
            <a:ext cx="75168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29" y="49449"/>
            <a:ext cx="2545621" cy="4971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" y="1064191"/>
            <a:ext cx="1683930" cy="307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文本框 9"/>
          <p:cNvSpPr txBox="1"/>
          <p:nvPr/>
        </p:nvSpPr>
        <p:spPr>
          <a:xfrm>
            <a:off x="433045" y="4277715"/>
            <a:ext cx="2176512" cy="289441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zh-CN" altLang="en-US" sz="1100" b="1" dirty="0">
                <a:sym typeface="Arial" panose="020B0604020202020204" pitchFamily="34" charset="0"/>
              </a:rPr>
              <a:t>Specification Table</a:t>
            </a:r>
            <a:r>
              <a:rPr lang="en-US" altLang="zh-CN" sz="1100" b="1" dirty="0">
                <a:latin typeface="Arial" panose="020B0604020202020204" pitchFamily="34" charset="0"/>
                <a:sym typeface="Arial" panose="020B0604020202020204" pitchFamily="34" charset="0"/>
              </a:rPr>
              <a:t>:</a:t>
            </a:r>
            <a:endParaRPr lang="zh-CN" altLang="en-US" sz="11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组合 7">
            <a:extLst>
              <a:ext uri="{FF2B5EF4-FFF2-40B4-BE49-F238E27FC236}">
                <a16:creationId xmlns:a16="http://schemas.microsoft.com/office/drawing/2014/main" xmlns="" id="{390DDDDA-B9B9-4FD4-9404-23C6BF51D00D}"/>
              </a:ext>
            </a:extLst>
          </p:cNvPr>
          <p:cNvGrpSpPr/>
          <p:nvPr/>
        </p:nvGrpSpPr>
        <p:grpSpPr>
          <a:xfrm>
            <a:off x="544829" y="4543837"/>
            <a:ext cx="6584061" cy="0"/>
            <a:chOff x="1746746" y="3805614"/>
            <a:chExt cx="6584061" cy="0"/>
          </a:xfrm>
        </p:grpSpPr>
        <p:cxnSp>
          <p:nvCxnSpPr>
            <p:cNvPr id="41" name="直接连接符 38">
              <a:extLst>
                <a:ext uri="{FF2B5EF4-FFF2-40B4-BE49-F238E27FC236}">
                  <a16:creationId xmlns:a16="http://schemas.microsoft.com/office/drawing/2014/main" xmlns="" id="{BB9135B8-0DDC-4818-AB21-EC14FDFFFC2A}"/>
                </a:ext>
              </a:extLst>
            </p:cNvPr>
            <p:cNvCxnSpPr>
              <a:cxnSpLocks/>
            </p:cNvCxnSpPr>
            <p:nvPr/>
          </p:nvCxnSpPr>
          <p:spPr>
            <a:xfrm>
              <a:off x="1746746" y="3805614"/>
              <a:ext cx="1002936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直接连接符 42">
              <a:extLst>
                <a:ext uri="{FF2B5EF4-FFF2-40B4-BE49-F238E27FC236}">
                  <a16:creationId xmlns:a16="http://schemas.microsoft.com/office/drawing/2014/main" xmlns="" id="{CFCF4EEF-FB79-41CD-A27D-6D914B27E92A}"/>
                </a:ext>
              </a:extLst>
            </p:cNvPr>
            <p:cNvCxnSpPr>
              <a:cxnSpLocks/>
            </p:cNvCxnSpPr>
            <p:nvPr/>
          </p:nvCxnSpPr>
          <p:spPr>
            <a:xfrm>
              <a:off x="2786242" y="3805614"/>
              <a:ext cx="5544565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43" name="表格 23">
            <a:extLst>
              <a:ext uri="{FF2B5EF4-FFF2-40B4-BE49-F238E27FC236}">
                <a16:creationId xmlns:a16="http://schemas.microsoft.com/office/drawing/2014/main" xmlns="" id="{4FF6F1F0-B3E2-4035-A101-46B11CAC289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4097912"/>
              </p:ext>
            </p:extLst>
          </p:nvPr>
        </p:nvGraphicFramePr>
        <p:xfrm>
          <a:off x="601095" y="4755135"/>
          <a:ext cx="6579864" cy="2246412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706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6193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6327">
                <a:tc rowSpan="2"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zh-CN" altLang="zh-CN" sz="900" b="1" dirty="0">
                          <a:latin typeface="+mn-lt"/>
                          <a:ea typeface="+mn-ea"/>
                          <a:sym typeface="+mn-ea"/>
                        </a:rPr>
                        <a:t>Work</a:t>
                      </a:r>
                      <a:r>
                        <a:rPr lang="en-US" altLang="zh-CN" sz="900" b="1" dirty="0">
                          <a:latin typeface="+mn-lt"/>
                          <a:ea typeface="+mn-ea"/>
                          <a:sym typeface="+mn-ea"/>
                        </a:rPr>
                        <a:t> Model</a:t>
                      </a:r>
                      <a:endParaRPr lang="en-US" altLang="zh-CN" sz="900" b="1" dirty="0">
                        <a:solidFill>
                          <a:schemeClr val="tx1"/>
                        </a:solidFill>
                        <a:latin typeface="+mn-lt"/>
                        <a:ea typeface="+mn-ea"/>
                        <a:sym typeface="+mn-ea"/>
                      </a:endParaRPr>
                    </a:p>
                  </a:txBody>
                  <a:tcPr marL="34996" marR="34996" marT="0" marB="0" anchor="ctr"/>
                </a:tc>
                <a:tc gridSpan="3"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altLang="zh-CN" sz="900" b="1" dirty="0">
                          <a:latin typeface="+mn-lt"/>
                          <a:ea typeface="+mn-ea"/>
                          <a:sym typeface="+mn-ea"/>
                        </a:rPr>
                        <a:t>W</a:t>
                      </a:r>
                      <a:r>
                        <a:rPr lang="zh-CN" altLang="en-US" sz="900" b="1" dirty="0">
                          <a:latin typeface="+mn-lt"/>
                          <a:ea typeface="+mn-ea"/>
                          <a:sym typeface="+mn-ea"/>
                        </a:rPr>
                        <a:t>orking </a:t>
                      </a:r>
                      <a:r>
                        <a:rPr lang="en-US" altLang="zh-CN" sz="900" b="1" dirty="0">
                          <a:latin typeface="+mn-lt"/>
                          <a:ea typeface="+mn-ea"/>
                          <a:sym typeface="+mn-ea"/>
                        </a:rPr>
                        <a:t>Table-Top</a:t>
                      </a:r>
                      <a:r>
                        <a:rPr lang="zh-CN" altLang="en-US" sz="900" b="1" dirty="0">
                          <a:latin typeface="+mn-lt"/>
                          <a:ea typeface="+mn-ea"/>
                          <a:sym typeface="+mn-ea"/>
                        </a:rPr>
                        <a:t> </a:t>
                      </a:r>
                      <a:r>
                        <a:rPr lang="en-US" altLang="zh-CN" sz="900" b="1" dirty="0">
                          <a:latin typeface="+mn-lt"/>
                          <a:ea typeface="+mn-ea"/>
                          <a:sym typeface="+mn-ea"/>
                        </a:rPr>
                        <a:t>S</a:t>
                      </a:r>
                      <a:r>
                        <a:rPr lang="zh-CN" altLang="en-US" sz="900" b="1" dirty="0">
                          <a:latin typeface="+mn-lt"/>
                          <a:ea typeface="+mn-ea"/>
                          <a:sym typeface="+mn-ea"/>
                        </a:rPr>
                        <a:t>ize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lt"/>
                        <a:ea typeface="+mn-ea"/>
                        <a:sym typeface="+mn-ea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pPr algn="l" rtl="0"/>
                      <a:endParaRPr lang="zh-CN"/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pPr algn="l" rtl="0"/>
                      <a:endParaRPr lang="zh-CN"/>
                    </a:p>
                  </a:txBody>
                  <a:tcPr marL="34996" marR="34996" marT="0" marB="0" anchor="ctr"/>
                </a:tc>
                <a:tc gridSpan="2"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zh-CN" altLang="en-US" sz="900" b="1" dirty="0">
                          <a:latin typeface="+mn-lt"/>
                          <a:ea typeface="+mn-ea"/>
                          <a:sym typeface="+mn-ea"/>
                        </a:rPr>
                        <a:t>Maximum </a:t>
                      </a:r>
                      <a:r>
                        <a:rPr lang="en-US" altLang="zh-CN" sz="900" b="1" dirty="0">
                          <a:latin typeface="+mn-lt"/>
                          <a:ea typeface="+mn-ea"/>
                          <a:sym typeface="+mn-ea"/>
                        </a:rPr>
                        <a:t>S</a:t>
                      </a:r>
                      <a:r>
                        <a:rPr lang="zh-CN" altLang="en-US" sz="900" b="1" dirty="0">
                          <a:latin typeface="+mn-lt"/>
                          <a:ea typeface="+mn-ea"/>
                          <a:sym typeface="+mn-ea"/>
                        </a:rPr>
                        <a:t>troke of </a:t>
                      </a:r>
                      <a:r>
                        <a:rPr lang="en-US" altLang="zh-CN" sz="900" b="1" dirty="0">
                          <a:latin typeface="+mn-lt"/>
                          <a:ea typeface="+mn-ea"/>
                          <a:sym typeface="+mn-ea"/>
                        </a:rPr>
                        <a:t>A</a:t>
                      </a:r>
                      <a:r>
                        <a:rPr lang="zh-CN" altLang="en-US" sz="900" b="1" dirty="0">
                          <a:latin typeface="+mn-lt"/>
                          <a:ea typeface="+mn-ea"/>
                          <a:sym typeface="+mn-ea"/>
                        </a:rPr>
                        <a:t>pplicable </a:t>
                      </a:r>
                      <a:r>
                        <a:rPr lang="en-US" altLang="zh-CN" sz="900" b="1" dirty="0">
                          <a:latin typeface="+mn-lt"/>
                          <a:ea typeface="+mn-ea"/>
                          <a:sym typeface="+mn-ea"/>
                        </a:rPr>
                        <a:t>E</a:t>
                      </a:r>
                      <a:r>
                        <a:rPr lang="zh-CN" altLang="en-US" sz="900" b="1" dirty="0">
                          <a:latin typeface="+mn-lt"/>
                          <a:ea typeface="+mn-ea"/>
                          <a:sym typeface="+mn-ea"/>
                        </a:rPr>
                        <a:t>quipment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lt"/>
                        <a:ea typeface="+mn-ea"/>
                        <a:sym typeface="+mn-ea"/>
                      </a:endParaRPr>
                    </a:p>
                  </a:txBody>
                  <a:tcPr marL="34996" marR="34996" marT="0" marB="0" anchor="ctr"/>
                </a:tc>
                <a:tc hMerge="1">
                  <a:txBody>
                    <a:bodyPr/>
                    <a:lstStyle/>
                    <a:p>
                      <a:pPr algn="l" rtl="0"/>
                      <a:endParaRPr lang="zh-CN"/>
                    </a:p>
                  </a:txBody>
                  <a:tcPr marL="34996" marR="34996" marT="0" marB="0" anchor="ctr"/>
                </a:tc>
                <a:tc rowSpan="2">
                  <a:txBody>
                    <a:bodyPr/>
                    <a:lstStyle/>
                    <a:p>
                      <a:pPr indent="0" algn="ctr" rtl="0">
                        <a:buNone/>
                      </a:pP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M</a:t>
                      </a:r>
                      <a:r>
                        <a:rPr lang="zh-CN" altLang="zh-CN" sz="900" b="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odel</a:t>
                      </a:r>
                      <a:r>
                        <a:rPr lang="en-US" altLang="zh-CN" sz="900" b="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(s)</a:t>
                      </a:r>
                      <a:endParaRPr lang="zh-CN" altLang="en-US" sz="900" b="1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34996" marR="3499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280">
                <a:tc vMerge="1">
                  <a:txBody>
                    <a:bodyPr/>
                    <a:lstStyle/>
                    <a:p>
                      <a:pPr algn="l" rtl="0"/>
                      <a:endParaRPr lang="zh-CN"/>
                    </a:p>
                  </a:txBody>
                  <a:tcPr marL="34996" marR="34996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altLang="zh-CN" sz="900" dirty="0">
                          <a:latin typeface="+mn-lt"/>
                          <a:ea typeface="+mn-ea"/>
                        </a:rPr>
                        <a:t>W</a:t>
                      </a:r>
                      <a:r>
                        <a:rPr lang="zh-CN" altLang="en-US" sz="900" dirty="0">
                          <a:latin typeface="+mn-lt"/>
                          <a:ea typeface="+mn-ea"/>
                        </a:rPr>
                        <a:t>idth </a:t>
                      </a:r>
                      <a:r>
                        <a:rPr lang="en-US" altLang="zh-CN" sz="900" dirty="0">
                          <a:latin typeface="+mn-lt"/>
                          <a:ea typeface="+mn-ea"/>
                        </a:rPr>
                        <a:t>(W)</a:t>
                      </a:r>
                      <a:endParaRPr lang="en-US" altLang="zh-CN" sz="9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altLang="zh-CN" sz="900" dirty="0">
                          <a:latin typeface="+mn-lt"/>
                          <a:ea typeface="+mn-ea"/>
                          <a:sym typeface="+mn-ea"/>
                        </a:rPr>
                        <a:t>D</a:t>
                      </a:r>
                      <a:r>
                        <a:rPr lang="zh-CN" altLang="en-US" sz="900" dirty="0">
                          <a:latin typeface="+mn-lt"/>
                          <a:ea typeface="+mn-ea"/>
                          <a:sym typeface="+mn-ea"/>
                        </a:rPr>
                        <a:t>eep </a:t>
                      </a:r>
                      <a:r>
                        <a:rPr lang="en-US" altLang="zh-CN" sz="900" dirty="0">
                          <a:latin typeface="+mn-lt"/>
                          <a:ea typeface="+mn-ea"/>
                          <a:sym typeface="+mn-ea"/>
                        </a:rPr>
                        <a:t>(D)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lt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altLang="zh-CN" sz="900" dirty="0">
                          <a:latin typeface="+mn-lt"/>
                          <a:ea typeface="+mn-ea"/>
                          <a:sym typeface="+mn-ea"/>
                        </a:rPr>
                        <a:t>H</a:t>
                      </a:r>
                      <a:r>
                        <a:rPr lang="zh-CN" altLang="en-US" sz="900" dirty="0">
                          <a:latin typeface="+mn-lt"/>
                          <a:ea typeface="+mn-ea"/>
                          <a:sym typeface="+mn-ea"/>
                        </a:rPr>
                        <a:t>igh </a:t>
                      </a:r>
                      <a:r>
                        <a:rPr lang="en-US" altLang="zh-CN" sz="900" dirty="0">
                          <a:latin typeface="+mn-lt"/>
                          <a:ea typeface="+mn-ea"/>
                          <a:sym typeface="+mn-ea"/>
                        </a:rPr>
                        <a:t>(H)</a:t>
                      </a:r>
                      <a:endParaRPr lang="en-US" altLang="zh-CN" sz="900" b="1" dirty="0">
                        <a:solidFill>
                          <a:schemeClr val="tx1"/>
                        </a:solidFill>
                        <a:latin typeface="+mn-lt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altLang="zh-CN" sz="900" dirty="0">
                          <a:latin typeface="+mn-lt"/>
                          <a:ea typeface="+mn-ea"/>
                          <a:sym typeface="+mn-ea"/>
                        </a:rPr>
                        <a:t>X</a:t>
                      </a:r>
                      <a:endParaRPr lang="en-US" altLang="zh-CN" sz="900" b="1" dirty="0">
                        <a:solidFill>
                          <a:schemeClr val="tx1"/>
                        </a:solidFill>
                        <a:latin typeface="+mn-lt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altLang="zh-CN" sz="900" dirty="0">
                          <a:latin typeface="+mn-lt"/>
                          <a:ea typeface="+mn-ea"/>
                          <a:sym typeface="Arial" panose="020B0604020202020204" pitchFamily="34" charset="0"/>
                        </a:rPr>
                        <a:t>Y</a:t>
                      </a:r>
                      <a:endParaRPr lang="en-US" altLang="zh-CN" sz="900" b="1" dirty="0">
                        <a:solidFill>
                          <a:schemeClr val="tx1"/>
                        </a:solidFill>
                        <a:latin typeface="+mn-lt"/>
                        <a:ea typeface="+mn-ea"/>
                        <a:sym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l" rtl="0"/>
                      <a:endParaRPr lang="zh-CN"/>
                    </a:p>
                  </a:txBody>
                  <a:tcPr marL="34996" marR="3499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722">
                <a:tc rowSpan="2">
                  <a:txBody>
                    <a:bodyPr/>
                    <a:lstStyle/>
                    <a:p>
                      <a:pPr marL="0" algn="ctr" rtl="0">
                        <a:buNone/>
                      </a:pPr>
                      <a:r>
                        <a:rPr lang="en-US" altLang="zh-CN" sz="900" b="1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sym typeface="+mn-ea"/>
                        </a:rPr>
                        <a:t>ESC40AB</a:t>
                      </a:r>
                      <a:endParaRPr lang="en-US" altLang="zh-CN" sz="9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altLang="zh-CN" sz="9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</a:rPr>
                        <a:t>1000</a:t>
                      </a:r>
                      <a:r>
                        <a:rPr lang="en-US" altLang="zh-CN" sz="9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sym typeface="+mn-ea"/>
                        </a:rPr>
                        <a:t>mm</a:t>
                      </a: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altLang="zh-CN" sz="9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</a:rPr>
                        <a:t>900</a:t>
                      </a:r>
                      <a:r>
                        <a:rPr lang="en-US" altLang="zh-CN" sz="9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sym typeface="+mn-ea"/>
                        </a:rPr>
                        <a:t>mm</a:t>
                      </a: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marL="0" algn="ctr" defTabSz="755934" rtl="0" eaLnBrk="1" latinLnBrk="0" hangingPunct="1">
                        <a:buNone/>
                      </a:pPr>
                      <a:r>
                        <a:rPr lang="en-US" altLang="zh-CN" sz="9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  <a:r>
                        <a:rPr lang="en-US" altLang="zh-CN" sz="9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+mn-ea"/>
                        </a:rPr>
                        <a:t>mm</a:t>
                      </a: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marL="0" indent="0" algn="ctr" defTabSz="755934" rtl="0" eaLnBrk="1" latinLnBrk="0" hangingPunct="1">
                        <a:buNone/>
                      </a:pPr>
                      <a:r>
                        <a:rPr lang="en-US" sz="9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500mm</a:t>
                      </a:r>
                      <a:endParaRPr lang="en-US" altLang="en-US" sz="9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anchor="ctr"/>
                </a:tc>
                <a:tc rowSpan="2">
                  <a:txBody>
                    <a:bodyPr/>
                    <a:lstStyle/>
                    <a:p>
                      <a:pPr marL="0" indent="0" algn="ctr" defTabSz="755934" rtl="0" eaLnBrk="1" latinLnBrk="0" hangingPunct="1">
                        <a:buNone/>
                      </a:pPr>
                      <a:r>
                        <a:rPr lang="en-US" sz="9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400mm</a:t>
                      </a:r>
                      <a:endParaRPr lang="en-US" altLang="en-US" sz="9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 rtl="0">
                        <a:buNone/>
                      </a:pPr>
                      <a:r>
                        <a:rPr lang="en-US" altLang="en-US" sz="900" b="1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</a:rPr>
                        <a:t>ECO SERIES</a:t>
                      </a:r>
                      <a:endParaRPr lang="en-US" altLang="en-US" sz="900" b="1" dirty="0">
                        <a:solidFill>
                          <a:schemeClr val="accent2"/>
                        </a:solidFill>
                        <a:latin typeface="+mn-lt"/>
                        <a:ea typeface="+mn-ea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722">
                <a:tc vMerge="1">
                  <a:txBody>
                    <a:bodyPr/>
                    <a:lstStyle/>
                    <a:p>
                      <a:pPr marL="0" algn="ctr" rtl="0">
                        <a:buNone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 rtl="0">
                        <a:buNone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 rtl="0">
                        <a:buNone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algn="ctr" defTabSz="755934" rtl="0" eaLnBrk="1" latinLnBrk="0" hangingPunct="1">
                        <a:buNone/>
                      </a:pPr>
                      <a:endParaRPr lang="en-US" altLang="zh-CN" sz="9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indent="0" algn="ctr" defTabSz="755934" rtl="0" eaLnBrk="1" latinLnBrk="0" hangingPunct="1">
                        <a:buNone/>
                      </a:pPr>
                      <a:endParaRPr lang="en-US" altLang="en-US" sz="9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700" marR="12700" marT="12700" anchor="ctr"/>
                </a:tc>
                <a:tc vMerge="1">
                  <a:txBody>
                    <a:bodyPr/>
                    <a:lstStyle/>
                    <a:p>
                      <a:pPr marL="0" indent="0" algn="ctr" defTabSz="755934" rtl="0" eaLnBrk="1" latinLnBrk="0" hangingPunct="1">
                        <a:buNone/>
                      </a:pPr>
                      <a:endParaRPr lang="en-US" altLang="en-US" sz="9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 rtl="0">
                        <a:buNone/>
                      </a:pPr>
                      <a:r>
                        <a:rPr lang="en-US" altLang="en-US" sz="900" b="1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</a:rPr>
                        <a:t>ECO SERIES</a:t>
                      </a:r>
                      <a:endParaRPr lang="en-US" altLang="en-US" sz="900" b="1" dirty="0">
                        <a:solidFill>
                          <a:schemeClr val="accent2"/>
                        </a:solidFill>
                        <a:latin typeface="+mn-lt"/>
                        <a:ea typeface="+mn-ea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xmlns="" val="488740988"/>
                  </a:ext>
                </a:extLst>
              </a:tr>
              <a:tr h="267722">
                <a:tc rowSpan="4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>
                          <a:latin typeface="+mn-lt"/>
                          <a:ea typeface="+mn-ea"/>
                          <a:sym typeface="等线" charset="-122"/>
                        </a:rPr>
                        <a:t>ESC40AC</a:t>
                      </a: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rowSpan="4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+mn-lt"/>
                          <a:ea typeface="+mn-ea"/>
                        </a:rPr>
                        <a:t>900</a:t>
                      </a:r>
                      <a:r>
                        <a:rPr lang="en-US" altLang="zh-CN" sz="900" dirty="0">
                          <a:latin typeface="+mn-lt"/>
                          <a:ea typeface="+mn-ea"/>
                          <a:sym typeface="等线" charset="-122"/>
                        </a:rPr>
                        <a:t>mm</a:t>
                      </a: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rowSpan="4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+mn-lt"/>
                          <a:ea typeface="+mn-ea"/>
                        </a:rPr>
                        <a:t>900</a:t>
                      </a:r>
                      <a:r>
                        <a:rPr lang="en-US" altLang="zh-CN" sz="900" dirty="0">
                          <a:latin typeface="+mn-lt"/>
                          <a:ea typeface="+mn-ea"/>
                          <a:sym typeface="等线" charset="-122"/>
                        </a:rPr>
                        <a:t>mm</a:t>
                      </a: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rowSpan="4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+mn-lt"/>
                          <a:ea typeface="+mn-ea"/>
                        </a:rPr>
                        <a:t>1800</a:t>
                      </a:r>
                      <a:r>
                        <a:rPr lang="en-US" altLang="zh-CN" sz="900" dirty="0">
                          <a:latin typeface="+mn-lt"/>
                          <a:ea typeface="+mn-ea"/>
                          <a:sym typeface="等线" charset="-122"/>
                        </a:rPr>
                        <a:t>mm</a:t>
                      </a: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400mm</a:t>
                      </a:r>
                      <a:endParaRPr kumimoji="0" lang="en-US" alt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400mm</a:t>
                      </a:r>
                      <a:endParaRPr kumimoji="0" lang="en-US" alt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 rtl="0">
                        <a:buNone/>
                      </a:pPr>
                      <a:r>
                        <a:rPr lang="en-US" altLang="zh-CN" sz="9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E SERIES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xmlns="" val="2779359830"/>
                  </a:ext>
                </a:extLst>
              </a:tr>
              <a:tr h="267722">
                <a:tc v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400mm</a:t>
                      </a:r>
                      <a:endParaRPr kumimoji="0" lang="en-US" alt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400mm</a:t>
                      </a:r>
                      <a:endParaRPr kumimoji="0" lang="en-US" alt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 rtl="0">
                        <a:buNone/>
                      </a:pPr>
                      <a:r>
                        <a:rPr lang="en-US" altLang="zh-CN" sz="9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F SERIES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xmlns="" val="154164967"/>
                  </a:ext>
                </a:extLst>
              </a:tr>
              <a:tr h="267722">
                <a:tc v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400mm</a:t>
                      </a:r>
                      <a:endParaRPr kumimoji="0" lang="en-US" alt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400mm</a:t>
                      </a:r>
                      <a:endParaRPr kumimoji="0" lang="en-US" alt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 rtl="0">
                        <a:buNone/>
                      </a:pPr>
                      <a:r>
                        <a:rPr lang="en-US" altLang="en-US" sz="9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E + F</a:t>
                      </a:r>
                      <a:r>
                        <a:rPr lang="en-US" altLang="en-US" sz="900" b="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SERIES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xmlns="" val="3849992951"/>
                  </a:ext>
                </a:extLst>
              </a:tr>
              <a:tr h="267722">
                <a:tc v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300mm</a:t>
                      </a:r>
                      <a:endParaRPr kumimoji="0" lang="en-US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300mm</a:t>
                      </a:r>
                      <a:endParaRPr kumimoji="0" lang="en-US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E + F SERIES</a:t>
                      </a:r>
                      <a:endParaRPr lang="en-US" altLang="en-US" sz="9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xmlns="" val="1005986769"/>
                  </a:ext>
                </a:extLst>
              </a:tr>
            </a:tbl>
          </a:graphicData>
        </a:graphic>
      </p:graphicFrame>
      <p:sp>
        <p:nvSpPr>
          <p:cNvPr id="44" name="矩形: 圆角 30">
            <a:extLst>
              <a:ext uri="{FF2B5EF4-FFF2-40B4-BE49-F238E27FC236}">
                <a16:creationId xmlns:a16="http://schemas.microsoft.com/office/drawing/2014/main" xmlns="" id="{FE88CC95-DE79-42FF-B9EB-6F936261558F}"/>
              </a:ext>
            </a:extLst>
          </p:cNvPr>
          <p:cNvSpPr/>
          <p:nvPr/>
        </p:nvSpPr>
        <p:spPr>
          <a:xfrm>
            <a:off x="656612" y="7695045"/>
            <a:ext cx="3882096" cy="2087373"/>
          </a:xfrm>
          <a:prstGeom prst="roundRect">
            <a:avLst>
              <a:gd name="adj" fmla="val 58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45" name="文本框 71">
            <a:extLst>
              <a:ext uri="{FF2B5EF4-FFF2-40B4-BE49-F238E27FC236}">
                <a16:creationId xmlns:a16="http://schemas.microsoft.com/office/drawing/2014/main" xmlns="" id="{717E0B86-C230-4A56-A35B-96EE5E547AFE}"/>
              </a:ext>
            </a:extLst>
          </p:cNvPr>
          <p:cNvSpPr txBox="1"/>
          <p:nvPr/>
        </p:nvSpPr>
        <p:spPr>
          <a:xfrm>
            <a:off x="544829" y="7276998"/>
            <a:ext cx="1114720" cy="289560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zh-CN" altLang="en-US" sz="1100" b="1" dirty="0">
                <a:ea typeface="黑体" panose="02010609060101010101" pitchFamily="49" charset="-122"/>
                <a:sym typeface="Arial" panose="020B0604020202020204" pitchFamily="34" charset="0"/>
              </a:rPr>
              <a:t>Dimensions</a:t>
            </a:r>
            <a:r>
              <a:rPr lang="en-US" altLang="zh-CN" sz="1100" b="1" dirty="0">
                <a:ea typeface="黑体" panose="02010609060101010101" pitchFamily="49" charset="-122"/>
                <a:sym typeface="Arial" panose="020B0604020202020204" pitchFamily="34" charset="0"/>
              </a:rPr>
              <a:t>:</a:t>
            </a:r>
            <a:endParaRPr lang="zh-CN" altLang="en-US" sz="1100" b="1" dirty="0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46" name="组合 72">
            <a:extLst>
              <a:ext uri="{FF2B5EF4-FFF2-40B4-BE49-F238E27FC236}">
                <a16:creationId xmlns:a16="http://schemas.microsoft.com/office/drawing/2014/main" xmlns="" id="{F2C79558-7986-415E-8A8D-3AAE55A8E755}"/>
              </a:ext>
            </a:extLst>
          </p:cNvPr>
          <p:cNvGrpSpPr/>
          <p:nvPr/>
        </p:nvGrpSpPr>
        <p:grpSpPr>
          <a:xfrm>
            <a:off x="656613" y="7543120"/>
            <a:ext cx="3882095" cy="0"/>
            <a:chOff x="1746746" y="3805614"/>
            <a:chExt cx="3882095" cy="0"/>
          </a:xfrm>
        </p:grpSpPr>
        <p:cxnSp>
          <p:nvCxnSpPr>
            <p:cNvPr id="47" name="直接连接符 73">
              <a:extLst>
                <a:ext uri="{FF2B5EF4-FFF2-40B4-BE49-F238E27FC236}">
                  <a16:creationId xmlns:a16="http://schemas.microsoft.com/office/drawing/2014/main" xmlns="" id="{5BFE53EA-39C3-48DB-8B3D-3742B5B8FE86}"/>
                </a:ext>
              </a:extLst>
            </p:cNvPr>
            <p:cNvCxnSpPr>
              <a:cxnSpLocks/>
            </p:cNvCxnSpPr>
            <p:nvPr/>
          </p:nvCxnSpPr>
          <p:spPr>
            <a:xfrm>
              <a:off x="1746746" y="3805614"/>
              <a:ext cx="1002936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直接连接符 74">
              <a:extLst>
                <a:ext uri="{FF2B5EF4-FFF2-40B4-BE49-F238E27FC236}">
                  <a16:creationId xmlns:a16="http://schemas.microsoft.com/office/drawing/2014/main" xmlns="" id="{DC35B6EE-0985-4415-8B7E-DB1A0CBFA0C7}"/>
                </a:ext>
              </a:extLst>
            </p:cNvPr>
            <p:cNvCxnSpPr>
              <a:cxnSpLocks/>
            </p:cNvCxnSpPr>
            <p:nvPr/>
          </p:nvCxnSpPr>
          <p:spPr>
            <a:xfrm>
              <a:off x="2786242" y="3805614"/>
              <a:ext cx="2842599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49" name="图片 39">
            <a:extLst>
              <a:ext uri="{FF2B5EF4-FFF2-40B4-BE49-F238E27FC236}">
                <a16:creationId xmlns:a16="http://schemas.microsoft.com/office/drawing/2014/main" xmlns="" id="{76EDE2FD-E9C9-4AE3-B88A-A67548E510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2196"/>
          <a:stretch/>
        </p:blipFill>
        <p:spPr>
          <a:xfrm>
            <a:off x="930909" y="7716773"/>
            <a:ext cx="2441496" cy="2033544"/>
          </a:xfrm>
          <a:prstGeom prst="rect">
            <a:avLst/>
          </a:prstGeom>
        </p:spPr>
      </p:pic>
      <p:pic>
        <p:nvPicPr>
          <p:cNvPr id="50" name="图片 45">
            <a:extLst>
              <a:ext uri="{FF2B5EF4-FFF2-40B4-BE49-F238E27FC236}">
                <a16:creationId xmlns:a16="http://schemas.microsoft.com/office/drawing/2014/main" xmlns="" id="{FA53F562-D83B-4EBA-86C8-2ED82A8BB6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926" t="71220" r="46306"/>
          <a:stretch/>
        </p:blipFill>
        <p:spPr>
          <a:xfrm>
            <a:off x="3390574" y="8235736"/>
            <a:ext cx="1148134" cy="9956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3297" y1="37237" x2="13297" y2="37237"/>
                        <a14:foregroundMark x1="13187" y1="50585" x2="13187" y2="50585"/>
                        <a14:foregroundMark x1="18846" y1="45902" x2="18846" y2="45902"/>
                        <a14:foregroundMark x1="43132" y1="41218" x2="43132" y2="41218"/>
                        <a14:foregroundMark x1="55714" y1="37237" x2="55714" y2="37237"/>
                        <a14:foregroundMark x1="54725" y1="50585" x2="54725" y2="50585"/>
                        <a14:foregroundMark x1="62912" y1="50585" x2="62912" y2="50585"/>
                        <a14:foregroundMark x1="71758" y1="48946" x2="71758" y2="48946"/>
                        <a14:foregroundMark x1="79121" y1="37705" x2="79121" y2="37705"/>
                        <a14:foregroundMark x1="78407" y1="51991" x2="78407" y2="51991"/>
                        <a14:foregroundMark x1="85275" y1="45433" x2="85275" y2="45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182"/>
            <a:ext cx="3704971" cy="8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1b65967-4ebf-4c39-9dd3-9f82ac35def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1b65967-4ebf-4c39-9dd3-9f82ac35def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1b65967-4ebf-4c39-9dd3-9f82ac35def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1b65967-4ebf-4c39-9dd3-9f82ac35def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1b65967-4ebf-4c39-9dd3-9f82ac35def5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3773</TotalTime>
  <Words>1339</Words>
  <Application>Microsoft Office PowerPoint</Application>
  <PresentationFormat>Custom</PresentationFormat>
  <Paragraphs>291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Desktop soldering robot</dc:title>
  <dc:creator>Mike Goldberg</dc:creator>
  <cp:lastModifiedBy>Mike Goldberg</cp:lastModifiedBy>
  <cp:revision>1140</cp:revision>
  <cp:lastPrinted>2022-07-15T07:37:10Z</cp:lastPrinted>
  <dcterms:created xsi:type="dcterms:W3CDTF">2018-03-29T02:17:00Z</dcterms:created>
  <dcterms:modified xsi:type="dcterms:W3CDTF">2023-08-11T15:01:33Z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2052-10.8.0.5715</vt:lpwstr>
  </property>
  <property fmtid="{D5CDD505-2E9C-101B-9397-08002B2CF9AE}" pid="3" name="ICV">
    <vt:lpwstr>FE94FEDB502743DB9983641EFFCCF15E</vt:lpwstr>
  </property>
</Properties>
</file>